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2" r:id="rId3"/>
    <p:sldId id="289" r:id="rId4"/>
    <p:sldId id="275" r:id="rId5"/>
    <p:sldId id="276" r:id="rId6"/>
    <p:sldId id="277" r:id="rId7"/>
    <p:sldId id="278" r:id="rId8"/>
    <p:sldId id="279" r:id="rId9"/>
    <p:sldId id="281" r:id="rId10"/>
    <p:sldId id="283" r:id="rId11"/>
    <p:sldId id="284" r:id="rId12"/>
    <p:sldId id="285" r:id="rId13"/>
    <p:sldId id="288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CCFF66"/>
    <a:srgbClr val="800080"/>
    <a:srgbClr val="FF66FF"/>
    <a:srgbClr val="FF6666"/>
    <a:srgbClr val="FF00FF"/>
    <a:srgbClr val="C3E432"/>
    <a:srgbClr val="E2E41A"/>
    <a:srgbClr val="E42235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3" autoAdjust="0"/>
    <p:restoredTop sz="84272" autoAdjust="0"/>
  </p:normalViewPr>
  <p:slideViewPr>
    <p:cSldViewPr snapToGrid="0" snapToObjects="1">
      <p:cViewPr>
        <p:scale>
          <a:sx n="100" d="100"/>
          <a:sy n="100" d="100"/>
        </p:scale>
        <p:origin x="-296" y="80"/>
      </p:cViewPr>
      <p:guideLst>
        <p:guide orient="horz" pos="1438"/>
        <p:guide pos="2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80" y="4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B3518A-4B55-AE44-AE6C-BB3BCF24E748}" type="datetime1">
              <a:rPr lang="en-US"/>
              <a:pPr>
                <a:defRPr/>
              </a:pPr>
              <a:t>4/29/16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AF59276-EAC8-2D47-9F08-8643C774D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3F8B293-4BB5-7B43-9483-3921BA569E2B}" type="datetime1">
              <a:rPr lang="en-US"/>
              <a:pPr>
                <a:defRPr/>
              </a:pPr>
              <a:t>4/29/16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38F3AB-CE5B-CB44-B99C-326645F4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Shape 7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79" name="Shape 7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Shape 9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7" name="Shape 9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Shape 9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5" name="Shape 9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 dirty="0"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 dirty="0"/>
          </a:p>
        </p:txBody>
      </p:sp>
      <p:sp>
        <p:nvSpPr>
          <p:cNvPr id="217" name="Shape 2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Replacing</a:t>
            </a:r>
            <a:r>
              <a:rPr lang="en-US" baseline="0" dirty="0" smtClean="0"/>
              <a:t> this image with a different one for </a:t>
            </a:r>
            <a:r>
              <a:rPr lang="en-US" baseline="0" dirty="0" err="1" smtClean="0"/>
              <a:t>heterogeneity..students</a:t>
            </a:r>
            <a:r>
              <a:rPr lang="en-US" baseline="0" dirty="0" smtClean="0"/>
              <a:t> didn’t relate with this one..</a:t>
            </a:r>
            <a:endParaRPr dirty="0"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14300" algn="l" rtl="0">
              <a:lnSpc>
                <a:spcPct val="90000"/>
              </a:lnSpc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  <a:p>
            <a:pPr marL="228600" marR="0" lvl="0" indent="-114300" algn="l" rtl="0">
              <a:lnSpc>
                <a:spcPct val="90000"/>
              </a:lnSpc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375" name="Shape 3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77FD-9432-D948-B35F-9B7BD5FDF8A1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B5B1-00BC-F24C-BCEC-280088855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F2DC-6832-8E41-AC2E-3AF4D3AEB5C9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D768-44BE-6743-A8B9-166A0DAFD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8182-9AA4-0743-923D-82C285352A06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6E90-B66E-9446-803C-8BA15407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E7A9-800B-2E4E-A043-9B5691CC9FA1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B316-9619-6B4E-B1F0-FEF328F2B9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F243-EC49-7C46-9BC8-A818147A19FB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EF4-70FA-7C49-9E9C-054C23DA1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8720-4AE0-5847-B11F-DEF5AF537B8F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C786-7364-A040-B2E9-EDCE5FBC1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F585-28E5-C545-9306-FD069836D8D2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9325-A65C-7345-837C-B4A8AEE58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5BB6-28DD-B24F-8555-4BD5AE3B47FC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7FB3-F15E-8345-836A-94D8C3ED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94E0-751B-754E-A5F8-B15C0C1E3F02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5204-6ED0-B74A-9903-DF21F0FF8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FD88-0525-E94A-88E7-0E3B44FB848C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FAEE-24A7-384D-B55D-729395BC1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691C-2DB8-134B-B504-BD2001467E78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C4BF-373E-6F4E-BFC5-7B5BE8907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6B31609-0C0F-4844-A33F-169D0E686C81}" type="datetime1">
              <a:rPr lang="en-US" smtClean="0"/>
              <a:pPr>
                <a:defRPr/>
              </a:pPr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73D0C45-70BD-B343-A3E4-4468B1F6B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roup 397"/>
          <p:cNvGrpSpPr/>
          <p:nvPr/>
        </p:nvGrpSpPr>
        <p:grpSpPr>
          <a:xfrm>
            <a:off x="0" y="0"/>
            <a:ext cx="8577263" cy="1436688"/>
            <a:chOff x="0" y="0"/>
            <a:chExt cx="8577263" cy="1436688"/>
          </a:xfrm>
          <a:noFill/>
        </p:grpSpPr>
        <p:sp>
          <p:nvSpPr>
            <p:cNvPr id="399" name="Rectangle 398"/>
            <p:cNvSpPr/>
            <p:nvPr/>
          </p:nvSpPr>
          <p:spPr bwMode="auto">
            <a:xfrm>
              <a:off x="0" y="0"/>
              <a:ext cx="4762500" cy="1436688"/>
            </a:xfrm>
            <a:prstGeom prst="rect">
              <a:avLst/>
            </a:prstGeom>
            <a:solidFill>
              <a:schemeClr val="bg1">
                <a:lumMod val="85000"/>
                <a:alpha val="5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0" name="Rectangle 2"/>
            <p:cNvSpPr>
              <a:spLocks/>
            </p:cNvSpPr>
            <p:nvPr/>
          </p:nvSpPr>
          <p:spPr bwMode="auto">
            <a:xfrm>
              <a:off x="246063" y="167808"/>
              <a:ext cx="8331200" cy="11172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r>
                <a:rPr lang="en-US" sz="3600" b="1" dirty="0" smtClean="0">
                  <a:latin typeface="Gill Sans" charset="0"/>
                  <a:cs typeface="Gill Sans" charset="0"/>
                </a:rPr>
                <a:t>Cancer </a:t>
              </a:r>
            </a:p>
            <a:p>
              <a:r>
                <a:rPr lang="en-US" sz="3600" b="1" dirty="0" smtClean="0">
                  <a:latin typeface="Gill Sans" charset="0"/>
                  <a:cs typeface="Gill Sans" charset="0"/>
                </a:rPr>
                <a:t>Lesson 3.5</a:t>
              </a:r>
              <a:endParaRPr lang="en-US" sz="3600" b="1" dirty="0">
                <a:cs typeface="Gill Sans" charset="0"/>
              </a:endParaRPr>
            </a:p>
            <a:p>
              <a:r>
                <a:rPr lang="en-US" sz="2500" b="1" dirty="0">
                  <a:cs typeface="Gill Sans" charset="0"/>
                </a:rPr>
                <a:t> </a:t>
              </a:r>
              <a:endParaRPr lang="en-US" dirty="0">
                <a:latin typeface="Cambria Bold" charset="0"/>
                <a:cs typeface="Cambria Bold" charset="0"/>
                <a:sym typeface="Cambria Bold" charset="0"/>
              </a:endParaRPr>
            </a:p>
          </p:txBody>
        </p:sp>
      </p:grpSp>
      <p:sp>
        <p:nvSpPr>
          <p:cNvPr id="8" name="Shape 88"/>
          <p:cNvSpPr txBox="1"/>
          <p:nvPr/>
        </p:nvSpPr>
        <p:spPr>
          <a:xfrm>
            <a:off x="203993" y="1649930"/>
            <a:ext cx="8736011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How do cancer cells evolve?</a:t>
            </a:r>
          </a:p>
        </p:txBody>
      </p:sp>
      <p:pic>
        <p:nvPicPr>
          <p:cNvPr id="9" name="Shape 89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2476952" y="2296260"/>
            <a:ext cx="3936022" cy="3942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9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546320" y="3168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Wrap Up: </a:t>
            </a: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Arrange tumors in a time line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385" name="Shape 385"/>
          <p:cNvGrpSpPr/>
          <p:nvPr/>
        </p:nvGrpSpPr>
        <p:grpSpPr>
          <a:xfrm>
            <a:off x="401340" y="1575114"/>
            <a:ext cx="2578201" cy="2724431"/>
            <a:chOff x="262246" y="2142476"/>
            <a:chExt cx="2578201" cy="2724431"/>
          </a:xfrm>
        </p:grpSpPr>
        <p:grpSp>
          <p:nvGrpSpPr>
            <p:cNvPr id="386" name="Shape 386"/>
            <p:cNvGrpSpPr/>
            <p:nvPr/>
          </p:nvGrpSpPr>
          <p:grpSpPr>
            <a:xfrm>
              <a:off x="262246" y="2142476"/>
              <a:ext cx="2578201" cy="2724431"/>
              <a:chOff x="2137814" y="1136616"/>
              <a:chExt cx="5192048" cy="5568982"/>
            </a:xfrm>
          </p:grpSpPr>
          <p:sp>
            <p:nvSpPr>
              <p:cNvPr id="388" name="Shape 388"/>
              <p:cNvSpPr/>
              <p:nvPr/>
            </p:nvSpPr>
            <p:spPr>
              <a:xfrm>
                <a:off x="2545537" y="1811679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90" name="Shape 390"/>
              <p:cNvGrpSpPr/>
              <p:nvPr/>
            </p:nvGrpSpPr>
            <p:grpSpPr>
              <a:xfrm>
                <a:off x="2221130" y="2833846"/>
                <a:ext cx="987287" cy="903973"/>
                <a:chOff x="310" y="500"/>
                <a:chExt cx="474" cy="433"/>
              </a:xfrm>
            </p:grpSpPr>
            <p:sp>
              <p:nvSpPr>
                <p:cNvPr id="391" name="Shape 391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2" name="Shape 392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93" name="Shape 393"/>
              <p:cNvGrpSpPr/>
              <p:nvPr/>
            </p:nvGrpSpPr>
            <p:grpSpPr>
              <a:xfrm>
                <a:off x="2137814" y="3849665"/>
                <a:ext cx="987287" cy="903973"/>
                <a:chOff x="310" y="500"/>
                <a:chExt cx="474" cy="433"/>
              </a:xfrm>
            </p:grpSpPr>
            <p:sp>
              <p:nvSpPr>
                <p:cNvPr id="394" name="Shape 394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5" name="Shape 395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96" name="Shape 396"/>
              <p:cNvGrpSpPr/>
              <p:nvPr/>
            </p:nvGrpSpPr>
            <p:grpSpPr>
              <a:xfrm>
                <a:off x="2387192" y="4873252"/>
                <a:ext cx="987287" cy="903973"/>
                <a:chOff x="310" y="500"/>
                <a:chExt cx="474" cy="433"/>
              </a:xfrm>
            </p:grpSpPr>
            <p:sp>
              <p:nvSpPr>
                <p:cNvPr id="397" name="Shape 397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8" name="Shape 398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99" name="Shape 399"/>
              <p:cNvGrpSpPr/>
              <p:nvPr/>
            </p:nvGrpSpPr>
            <p:grpSpPr>
              <a:xfrm>
                <a:off x="3047999" y="5627191"/>
                <a:ext cx="987287" cy="903973"/>
                <a:chOff x="310" y="500"/>
                <a:chExt cx="474" cy="433"/>
              </a:xfrm>
            </p:grpSpPr>
            <p:sp>
              <p:nvSpPr>
                <p:cNvPr id="400" name="Shape 400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1" name="Shape 401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02" name="Shape 402"/>
              <p:cNvGrpSpPr/>
              <p:nvPr/>
            </p:nvGrpSpPr>
            <p:grpSpPr>
              <a:xfrm>
                <a:off x="4038599" y="5801625"/>
                <a:ext cx="987287" cy="903973"/>
                <a:chOff x="310" y="500"/>
                <a:chExt cx="474" cy="433"/>
              </a:xfrm>
            </p:grpSpPr>
            <p:sp>
              <p:nvSpPr>
                <p:cNvPr id="403" name="Shape 403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4" name="Shape 404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05" name="Shape 405"/>
              <p:cNvGrpSpPr/>
              <p:nvPr/>
            </p:nvGrpSpPr>
            <p:grpSpPr>
              <a:xfrm>
                <a:off x="5025888" y="5538715"/>
                <a:ext cx="987287" cy="903973"/>
                <a:chOff x="310" y="500"/>
                <a:chExt cx="474" cy="433"/>
              </a:xfrm>
            </p:grpSpPr>
            <p:sp>
              <p:nvSpPr>
                <p:cNvPr id="406" name="Shape 406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7" name="Shape 407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08" name="Shape 408"/>
              <p:cNvGrpSpPr/>
              <p:nvPr/>
            </p:nvGrpSpPr>
            <p:grpSpPr>
              <a:xfrm>
                <a:off x="5902152" y="4867941"/>
                <a:ext cx="987287" cy="903973"/>
                <a:chOff x="310" y="500"/>
                <a:chExt cx="474" cy="433"/>
              </a:xfrm>
            </p:grpSpPr>
            <p:sp>
              <p:nvSpPr>
                <p:cNvPr id="409" name="Shape 409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0" name="Shape 410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11" name="Shape 411"/>
              <p:cNvGrpSpPr/>
              <p:nvPr/>
            </p:nvGrpSpPr>
            <p:grpSpPr>
              <a:xfrm>
                <a:off x="6342575" y="4016427"/>
                <a:ext cx="987287" cy="903973"/>
                <a:chOff x="310" y="500"/>
                <a:chExt cx="474" cy="433"/>
              </a:xfrm>
            </p:grpSpPr>
            <p:sp>
              <p:nvSpPr>
                <p:cNvPr id="412" name="Shape 412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3" name="Shape 413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14" name="Shape 414"/>
              <p:cNvGrpSpPr/>
              <p:nvPr/>
            </p:nvGrpSpPr>
            <p:grpSpPr>
              <a:xfrm>
                <a:off x="6324599" y="3102779"/>
                <a:ext cx="987287" cy="903973"/>
                <a:chOff x="310" y="500"/>
                <a:chExt cx="474" cy="433"/>
              </a:xfrm>
            </p:grpSpPr>
            <p:sp>
              <p:nvSpPr>
                <p:cNvPr id="415" name="Shape 415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6" name="Shape 416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18" name="Shape 418"/>
              <p:cNvSpPr/>
              <p:nvPr/>
            </p:nvSpPr>
            <p:spPr>
              <a:xfrm>
                <a:off x="5935819" y="2209545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20" name="Shape 420"/>
              <p:cNvGrpSpPr/>
              <p:nvPr/>
            </p:nvGrpSpPr>
            <p:grpSpPr>
              <a:xfrm>
                <a:off x="5290975" y="1520107"/>
                <a:ext cx="987287" cy="903973"/>
                <a:chOff x="310" y="500"/>
                <a:chExt cx="474" cy="433"/>
              </a:xfrm>
            </p:grpSpPr>
            <p:sp>
              <p:nvSpPr>
                <p:cNvPr id="421" name="Shape 421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2" name="Shape 422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23" name="Shape 423"/>
              <p:cNvGrpSpPr/>
              <p:nvPr/>
            </p:nvGrpSpPr>
            <p:grpSpPr>
              <a:xfrm>
                <a:off x="4385272" y="1153519"/>
                <a:ext cx="987287" cy="903973"/>
                <a:chOff x="310" y="500"/>
                <a:chExt cx="474" cy="433"/>
              </a:xfrm>
            </p:grpSpPr>
            <p:sp>
              <p:nvSpPr>
                <p:cNvPr id="424" name="Shape 424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5" name="Shape 425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27" name="Shape 427"/>
              <p:cNvSpPr/>
              <p:nvPr/>
            </p:nvSpPr>
            <p:spPr>
              <a:xfrm>
                <a:off x="3385440" y="1136616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Shape 430"/>
              <p:cNvSpPr/>
              <p:nvPr/>
            </p:nvSpPr>
            <p:spPr>
              <a:xfrm>
                <a:off x="3363044" y="2173313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Shape 433"/>
              <p:cNvSpPr/>
              <p:nvPr/>
            </p:nvSpPr>
            <p:spPr>
              <a:xfrm>
                <a:off x="4411997" y="2093156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35" name="Shape 435"/>
              <p:cNvGrpSpPr/>
              <p:nvPr/>
            </p:nvGrpSpPr>
            <p:grpSpPr>
              <a:xfrm>
                <a:off x="5062418" y="2761368"/>
                <a:ext cx="987287" cy="903973"/>
                <a:chOff x="310" y="500"/>
                <a:chExt cx="474" cy="433"/>
              </a:xfrm>
            </p:grpSpPr>
            <p:sp>
              <p:nvSpPr>
                <p:cNvPr id="436" name="Shape 436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7" name="Shape 437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38" name="Shape 438"/>
              <p:cNvGrpSpPr/>
              <p:nvPr/>
            </p:nvGrpSpPr>
            <p:grpSpPr>
              <a:xfrm>
                <a:off x="5399284" y="3656416"/>
                <a:ext cx="987287" cy="903973"/>
                <a:chOff x="310" y="500"/>
                <a:chExt cx="474" cy="433"/>
              </a:xfrm>
            </p:grpSpPr>
            <p:sp>
              <p:nvSpPr>
                <p:cNvPr id="439" name="Shape 439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0" name="Shape 440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1" name="Shape 441"/>
              <p:cNvGrpSpPr/>
              <p:nvPr/>
            </p:nvGrpSpPr>
            <p:grpSpPr>
              <a:xfrm>
                <a:off x="4998547" y="4617170"/>
                <a:ext cx="987287" cy="903973"/>
                <a:chOff x="310" y="500"/>
                <a:chExt cx="474" cy="433"/>
              </a:xfrm>
            </p:grpSpPr>
            <p:sp>
              <p:nvSpPr>
                <p:cNvPr id="442" name="Shape 442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3" name="Shape 443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4" name="Shape 444"/>
              <p:cNvGrpSpPr/>
              <p:nvPr/>
            </p:nvGrpSpPr>
            <p:grpSpPr>
              <a:xfrm>
                <a:off x="4026663" y="4893845"/>
                <a:ext cx="987287" cy="903973"/>
                <a:chOff x="310" y="500"/>
                <a:chExt cx="474" cy="433"/>
              </a:xfrm>
            </p:grpSpPr>
            <p:sp>
              <p:nvSpPr>
                <p:cNvPr id="445" name="Shape 445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" name="Shape 446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7" name="Shape 447"/>
              <p:cNvGrpSpPr/>
              <p:nvPr/>
            </p:nvGrpSpPr>
            <p:grpSpPr>
              <a:xfrm>
                <a:off x="3164432" y="4415954"/>
                <a:ext cx="987287" cy="903973"/>
                <a:chOff x="310" y="500"/>
                <a:chExt cx="474" cy="433"/>
              </a:xfrm>
            </p:grpSpPr>
            <p:sp>
              <p:nvSpPr>
                <p:cNvPr id="448" name="Shape 448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9" name="Shape 449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51" name="Shape 451"/>
              <p:cNvSpPr/>
              <p:nvPr/>
            </p:nvSpPr>
            <p:spPr>
              <a:xfrm>
                <a:off x="3125102" y="3502211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53" name="Shape 453"/>
              <p:cNvGrpSpPr/>
              <p:nvPr/>
            </p:nvGrpSpPr>
            <p:grpSpPr>
              <a:xfrm>
                <a:off x="3943347" y="2997133"/>
                <a:ext cx="987287" cy="903973"/>
                <a:chOff x="310" y="500"/>
                <a:chExt cx="474" cy="433"/>
              </a:xfrm>
            </p:grpSpPr>
            <p:sp>
              <p:nvSpPr>
                <p:cNvPr id="454" name="Shape 454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5" name="Shape 455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56" name="Shape 456"/>
              <p:cNvGrpSpPr/>
              <p:nvPr/>
            </p:nvGrpSpPr>
            <p:grpSpPr>
              <a:xfrm>
                <a:off x="4372727" y="3808815"/>
                <a:ext cx="987287" cy="903973"/>
                <a:chOff x="310" y="500"/>
                <a:chExt cx="474" cy="433"/>
              </a:xfrm>
            </p:grpSpPr>
            <p:sp>
              <p:nvSpPr>
                <p:cNvPr id="457" name="Shape 457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8" name="Shape 458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59" name="Shape 459"/>
              <p:cNvSpPr/>
              <p:nvPr/>
            </p:nvSpPr>
            <p:spPr>
              <a:xfrm>
                <a:off x="5852089" y="1926291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Shape 460"/>
              <p:cNvSpPr/>
              <p:nvPr/>
            </p:nvSpPr>
            <p:spPr>
              <a:xfrm>
                <a:off x="5568558" y="5069157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Shape 461"/>
              <p:cNvSpPr/>
              <p:nvPr/>
            </p:nvSpPr>
            <p:spPr>
              <a:xfrm>
                <a:off x="3670625" y="4831707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Shape 462"/>
              <p:cNvSpPr/>
              <p:nvPr/>
            </p:nvSpPr>
            <p:spPr>
              <a:xfrm>
                <a:off x="2709889" y="3225138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Shape 464"/>
              <p:cNvSpPr/>
              <p:nvPr/>
            </p:nvSpPr>
            <p:spPr>
              <a:xfrm>
                <a:off x="5608455" y="5901862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Shape 465"/>
              <p:cNvSpPr/>
              <p:nvPr/>
            </p:nvSpPr>
            <p:spPr>
              <a:xfrm>
                <a:off x="4649701" y="6209446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Shape 466"/>
              <p:cNvSpPr/>
              <p:nvPr/>
            </p:nvSpPr>
            <p:spPr>
              <a:xfrm>
                <a:off x="4610432" y="5332141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7" name="Shape 467"/>
              <p:cNvSpPr/>
              <p:nvPr/>
            </p:nvSpPr>
            <p:spPr>
              <a:xfrm>
                <a:off x="6461694" y="5231532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Shape 468"/>
              <p:cNvSpPr/>
              <p:nvPr/>
            </p:nvSpPr>
            <p:spPr>
              <a:xfrm>
                <a:off x="6889439" y="4468414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Shape 469"/>
              <p:cNvSpPr/>
              <p:nvPr/>
            </p:nvSpPr>
            <p:spPr>
              <a:xfrm>
                <a:off x="4851576" y="4245026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0" name="Shape 470"/>
              <p:cNvSpPr/>
              <p:nvPr/>
            </p:nvSpPr>
            <p:spPr>
              <a:xfrm>
                <a:off x="4449487" y="3406632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1" name="Shape 471"/>
              <p:cNvSpPr/>
              <p:nvPr/>
            </p:nvSpPr>
            <p:spPr>
              <a:xfrm>
                <a:off x="5608455" y="3188859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Shape 472"/>
              <p:cNvSpPr/>
              <p:nvPr/>
            </p:nvSpPr>
            <p:spPr>
              <a:xfrm>
                <a:off x="2612972" y="4257610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3" name="Shape 473"/>
              <p:cNvSpPr/>
              <p:nvPr/>
            </p:nvSpPr>
            <p:spPr>
              <a:xfrm>
                <a:off x="3662980" y="6082064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4" name="Shape 474"/>
              <p:cNvSpPr/>
              <p:nvPr/>
            </p:nvSpPr>
            <p:spPr>
              <a:xfrm>
                <a:off x="2897542" y="5324385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7" name="Shape 477"/>
              <p:cNvSpPr/>
              <p:nvPr/>
            </p:nvSpPr>
            <p:spPr>
              <a:xfrm>
                <a:off x="4927219" y="1524000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8" name="Shape 478"/>
            <p:cNvSpPr/>
            <p:nvPr/>
          </p:nvSpPr>
          <p:spPr>
            <a:xfrm>
              <a:off x="2089615" y="3567832"/>
              <a:ext cx="113514" cy="1118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Shape 479"/>
            <p:cNvSpPr/>
            <p:nvPr/>
          </p:nvSpPr>
          <p:spPr>
            <a:xfrm>
              <a:off x="2575992" y="3303360"/>
              <a:ext cx="113514" cy="1118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3" name="Shape 483"/>
          <p:cNvGrpSpPr/>
          <p:nvPr/>
        </p:nvGrpSpPr>
        <p:grpSpPr>
          <a:xfrm>
            <a:off x="3572323" y="1713603"/>
            <a:ext cx="2173758" cy="1674962"/>
            <a:chOff x="3713763" y="2100578"/>
            <a:chExt cx="2173758" cy="1674962"/>
          </a:xfrm>
        </p:grpSpPr>
        <p:grpSp>
          <p:nvGrpSpPr>
            <p:cNvPr id="484" name="Shape 484"/>
            <p:cNvGrpSpPr/>
            <p:nvPr/>
          </p:nvGrpSpPr>
          <p:grpSpPr>
            <a:xfrm>
              <a:off x="3713763" y="2100578"/>
              <a:ext cx="2173758" cy="1674962"/>
              <a:chOff x="2545537" y="1136616"/>
              <a:chExt cx="4377570" cy="3423773"/>
            </a:xfrm>
          </p:grpSpPr>
          <p:grpSp>
            <p:nvGrpSpPr>
              <p:cNvPr id="485" name="Shape 485"/>
              <p:cNvGrpSpPr/>
              <p:nvPr/>
            </p:nvGrpSpPr>
            <p:grpSpPr>
              <a:xfrm>
                <a:off x="2545537" y="1811678"/>
                <a:ext cx="987287" cy="903973"/>
                <a:chOff x="310" y="500"/>
                <a:chExt cx="474" cy="433"/>
              </a:xfrm>
            </p:grpSpPr>
            <p:sp>
              <p:nvSpPr>
                <p:cNvPr id="486" name="Shape 486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7" name="Shape 487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E2E41A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89" name="Shape 489"/>
              <p:cNvSpPr/>
              <p:nvPr/>
            </p:nvSpPr>
            <p:spPr>
              <a:xfrm>
                <a:off x="5935821" y="2209545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91" name="Shape 491"/>
              <p:cNvGrpSpPr/>
              <p:nvPr/>
            </p:nvGrpSpPr>
            <p:grpSpPr>
              <a:xfrm>
                <a:off x="5290974" y="1520107"/>
                <a:ext cx="987287" cy="903973"/>
                <a:chOff x="310" y="500"/>
                <a:chExt cx="474" cy="433"/>
              </a:xfrm>
            </p:grpSpPr>
            <p:sp>
              <p:nvSpPr>
                <p:cNvPr id="492" name="Shape 492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3" name="Shape 493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E2E41A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94" name="Shape 494"/>
              <p:cNvGrpSpPr/>
              <p:nvPr/>
            </p:nvGrpSpPr>
            <p:grpSpPr>
              <a:xfrm>
                <a:off x="4385272" y="1153519"/>
                <a:ext cx="987287" cy="903973"/>
                <a:chOff x="310" y="500"/>
                <a:chExt cx="474" cy="433"/>
              </a:xfrm>
            </p:grpSpPr>
            <p:sp>
              <p:nvSpPr>
                <p:cNvPr id="495" name="Shape 495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6" name="Shape 496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97" name="Shape 497"/>
              <p:cNvGrpSpPr/>
              <p:nvPr/>
            </p:nvGrpSpPr>
            <p:grpSpPr>
              <a:xfrm>
                <a:off x="3385440" y="1136616"/>
                <a:ext cx="987287" cy="903973"/>
                <a:chOff x="310" y="500"/>
                <a:chExt cx="474" cy="433"/>
              </a:xfrm>
            </p:grpSpPr>
            <p:sp>
              <p:nvSpPr>
                <p:cNvPr id="498" name="Shape 498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9" name="Shape 499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01" name="Shape 501"/>
              <p:cNvSpPr/>
              <p:nvPr/>
            </p:nvSpPr>
            <p:spPr>
              <a:xfrm>
                <a:off x="3363046" y="2173313"/>
                <a:ext cx="987286" cy="903972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03" name="Shape 503"/>
              <p:cNvGrpSpPr/>
              <p:nvPr/>
            </p:nvGrpSpPr>
            <p:grpSpPr>
              <a:xfrm>
                <a:off x="4411995" y="2093157"/>
                <a:ext cx="987287" cy="903973"/>
                <a:chOff x="310" y="500"/>
                <a:chExt cx="474" cy="433"/>
              </a:xfrm>
            </p:grpSpPr>
            <p:sp>
              <p:nvSpPr>
                <p:cNvPr id="504" name="Shape 504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5" name="Shape 505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06" name="Shape 506"/>
              <p:cNvGrpSpPr/>
              <p:nvPr/>
            </p:nvGrpSpPr>
            <p:grpSpPr>
              <a:xfrm>
                <a:off x="5062418" y="2761368"/>
                <a:ext cx="987287" cy="903973"/>
                <a:chOff x="310" y="500"/>
                <a:chExt cx="474" cy="433"/>
              </a:xfrm>
            </p:grpSpPr>
            <p:sp>
              <p:nvSpPr>
                <p:cNvPr id="507" name="Shape 507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8" name="Shape 508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09" name="Shape 509"/>
              <p:cNvGrpSpPr/>
              <p:nvPr/>
            </p:nvGrpSpPr>
            <p:grpSpPr>
              <a:xfrm>
                <a:off x="5399283" y="3656416"/>
                <a:ext cx="987287" cy="903973"/>
                <a:chOff x="310" y="500"/>
                <a:chExt cx="474" cy="433"/>
              </a:xfrm>
            </p:grpSpPr>
            <p:sp>
              <p:nvSpPr>
                <p:cNvPr id="510" name="Shape 510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1" name="Shape 511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12" name="Shape 512"/>
              <p:cNvGrpSpPr/>
              <p:nvPr/>
            </p:nvGrpSpPr>
            <p:grpSpPr>
              <a:xfrm>
                <a:off x="3943347" y="2997133"/>
                <a:ext cx="987287" cy="903973"/>
                <a:chOff x="310" y="500"/>
                <a:chExt cx="474" cy="433"/>
              </a:xfrm>
            </p:grpSpPr>
            <p:sp>
              <p:nvSpPr>
                <p:cNvPr id="513" name="Shape 513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4" name="Shape 514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33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16" name="Shape 516"/>
              <p:cNvSpPr/>
              <p:nvPr/>
            </p:nvSpPr>
            <p:spPr>
              <a:xfrm>
                <a:off x="5965010" y="4016426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Shape 518"/>
              <p:cNvSpPr/>
              <p:nvPr/>
            </p:nvSpPr>
            <p:spPr>
              <a:xfrm>
                <a:off x="4449487" y="3406632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Shape 519"/>
              <p:cNvSpPr/>
              <p:nvPr/>
            </p:nvSpPr>
            <p:spPr>
              <a:xfrm>
                <a:off x="5608455" y="3188859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Shape 522"/>
              <p:cNvSpPr/>
              <p:nvPr/>
            </p:nvSpPr>
            <p:spPr>
              <a:xfrm>
                <a:off x="4927219" y="1524000"/>
                <a:ext cx="228600" cy="2286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23" name="Shape 523"/>
            <p:cNvSpPr/>
            <p:nvPr/>
          </p:nvSpPr>
          <p:spPr>
            <a:xfrm>
              <a:off x="4901671" y="2760034"/>
              <a:ext cx="113514" cy="1118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4396560" y="2290951"/>
              <a:ext cx="113514" cy="1118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5" name="Shape 525"/>
          <p:cNvGrpSpPr/>
          <p:nvPr/>
        </p:nvGrpSpPr>
        <p:grpSpPr>
          <a:xfrm>
            <a:off x="6337159" y="1757765"/>
            <a:ext cx="2334847" cy="1749518"/>
            <a:chOff x="6398054" y="2006538"/>
            <a:chExt cx="2334847" cy="1749518"/>
          </a:xfrm>
        </p:grpSpPr>
        <p:grpSp>
          <p:nvGrpSpPr>
            <p:cNvPr id="526" name="Shape 526"/>
            <p:cNvGrpSpPr/>
            <p:nvPr/>
          </p:nvGrpSpPr>
          <p:grpSpPr>
            <a:xfrm>
              <a:off x="6398054" y="2006538"/>
              <a:ext cx="2334847" cy="1749518"/>
              <a:chOff x="2221130" y="1136616"/>
              <a:chExt cx="4701977" cy="3576172"/>
            </a:xfrm>
          </p:grpSpPr>
          <p:grpSp>
            <p:nvGrpSpPr>
              <p:cNvPr id="527" name="Shape 527"/>
              <p:cNvGrpSpPr/>
              <p:nvPr/>
            </p:nvGrpSpPr>
            <p:grpSpPr>
              <a:xfrm>
                <a:off x="2545537" y="1811678"/>
                <a:ext cx="987287" cy="903973"/>
                <a:chOff x="310" y="500"/>
                <a:chExt cx="474" cy="433"/>
              </a:xfrm>
            </p:grpSpPr>
            <p:sp>
              <p:nvSpPr>
                <p:cNvPr id="528" name="Shape 528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9" name="Shape 529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30" name="Shape 530"/>
              <p:cNvGrpSpPr/>
              <p:nvPr/>
            </p:nvGrpSpPr>
            <p:grpSpPr>
              <a:xfrm>
                <a:off x="2221130" y="2833846"/>
                <a:ext cx="987287" cy="903973"/>
                <a:chOff x="310" y="500"/>
                <a:chExt cx="474" cy="433"/>
              </a:xfrm>
            </p:grpSpPr>
            <p:sp>
              <p:nvSpPr>
                <p:cNvPr id="531" name="Shape 531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2" name="Shape 532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E2E41A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33" name="Shape 533"/>
              <p:cNvGrpSpPr/>
              <p:nvPr/>
            </p:nvGrpSpPr>
            <p:grpSpPr>
              <a:xfrm>
                <a:off x="5935820" y="2209544"/>
                <a:ext cx="987287" cy="903973"/>
                <a:chOff x="310" y="500"/>
                <a:chExt cx="474" cy="433"/>
              </a:xfrm>
            </p:grpSpPr>
            <p:sp>
              <p:nvSpPr>
                <p:cNvPr id="534" name="Shape 534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5" name="Shape 535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36" name="Shape 536"/>
              <p:cNvGrpSpPr/>
              <p:nvPr/>
            </p:nvGrpSpPr>
            <p:grpSpPr>
              <a:xfrm>
                <a:off x="5290975" y="1520107"/>
                <a:ext cx="987287" cy="903973"/>
                <a:chOff x="310" y="500"/>
                <a:chExt cx="474" cy="433"/>
              </a:xfrm>
            </p:grpSpPr>
            <p:sp>
              <p:nvSpPr>
                <p:cNvPr id="537" name="Shape 537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8" name="Shape 538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39" name="Shape 539"/>
              <p:cNvGrpSpPr/>
              <p:nvPr/>
            </p:nvGrpSpPr>
            <p:grpSpPr>
              <a:xfrm>
                <a:off x="4385272" y="1153519"/>
                <a:ext cx="987287" cy="903973"/>
                <a:chOff x="310" y="500"/>
                <a:chExt cx="474" cy="433"/>
              </a:xfrm>
            </p:grpSpPr>
            <p:sp>
              <p:nvSpPr>
                <p:cNvPr id="540" name="Shape 540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1" name="Shape 541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42" name="Shape 542"/>
              <p:cNvGrpSpPr/>
              <p:nvPr/>
            </p:nvGrpSpPr>
            <p:grpSpPr>
              <a:xfrm>
                <a:off x="3385440" y="1136616"/>
                <a:ext cx="987287" cy="903973"/>
                <a:chOff x="310" y="500"/>
                <a:chExt cx="474" cy="433"/>
              </a:xfrm>
            </p:grpSpPr>
            <p:sp>
              <p:nvSpPr>
                <p:cNvPr id="543" name="Shape 543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4" name="Shape 544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45" name="Shape 545"/>
              <p:cNvGrpSpPr/>
              <p:nvPr/>
            </p:nvGrpSpPr>
            <p:grpSpPr>
              <a:xfrm>
                <a:off x="3363044" y="2173312"/>
                <a:ext cx="987287" cy="903973"/>
                <a:chOff x="310" y="500"/>
                <a:chExt cx="474" cy="433"/>
              </a:xfrm>
            </p:grpSpPr>
            <p:sp>
              <p:nvSpPr>
                <p:cNvPr id="546" name="Shape 546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7" name="Shape 547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48" name="Shape 548"/>
              <p:cNvGrpSpPr/>
              <p:nvPr/>
            </p:nvGrpSpPr>
            <p:grpSpPr>
              <a:xfrm>
                <a:off x="4411997" y="2093157"/>
                <a:ext cx="987287" cy="903973"/>
                <a:chOff x="310" y="500"/>
                <a:chExt cx="474" cy="433"/>
              </a:xfrm>
            </p:grpSpPr>
            <p:sp>
              <p:nvSpPr>
                <p:cNvPr id="549" name="Shape 549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0" name="Shape 550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E2E41A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51" name="Shape 551"/>
              <p:cNvGrpSpPr/>
              <p:nvPr/>
            </p:nvGrpSpPr>
            <p:grpSpPr>
              <a:xfrm>
                <a:off x="5062418" y="2761368"/>
                <a:ext cx="987287" cy="903973"/>
                <a:chOff x="310" y="500"/>
                <a:chExt cx="474" cy="433"/>
              </a:xfrm>
            </p:grpSpPr>
            <p:sp>
              <p:nvSpPr>
                <p:cNvPr id="552" name="Shape 552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3" name="Shape 553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E2E41A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54" name="Shape 554"/>
              <p:cNvGrpSpPr/>
              <p:nvPr/>
            </p:nvGrpSpPr>
            <p:grpSpPr>
              <a:xfrm>
                <a:off x="3125102" y="3502210"/>
                <a:ext cx="987287" cy="903973"/>
                <a:chOff x="310" y="500"/>
                <a:chExt cx="474" cy="433"/>
              </a:xfrm>
            </p:grpSpPr>
            <p:sp>
              <p:nvSpPr>
                <p:cNvPr id="555" name="Shape 555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6" name="Shape 556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57" name="Shape 557"/>
              <p:cNvGrpSpPr/>
              <p:nvPr/>
            </p:nvGrpSpPr>
            <p:grpSpPr>
              <a:xfrm>
                <a:off x="3943347" y="2997133"/>
                <a:ext cx="987287" cy="903973"/>
                <a:chOff x="310" y="500"/>
                <a:chExt cx="474" cy="433"/>
              </a:xfrm>
            </p:grpSpPr>
            <p:sp>
              <p:nvSpPr>
                <p:cNvPr id="558" name="Shape 558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9" name="Shape 559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E2E41A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60" name="Shape 560"/>
              <p:cNvGrpSpPr/>
              <p:nvPr/>
            </p:nvGrpSpPr>
            <p:grpSpPr>
              <a:xfrm>
                <a:off x="4372727" y="3808815"/>
                <a:ext cx="987287" cy="903973"/>
                <a:chOff x="310" y="500"/>
                <a:chExt cx="474" cy="433"/>
              </a:xfrm>
            </p:grpSpPr>
            <p:sp>
              <p:nvSpPr>
                <p:cNvPr id="561" name="Shape 561"/>
                <p:cNvSpPr/>
                <p:nvPr/>
              </p:nvSpPr>
              <p:spPr>
                <a:xfrm>
                  <a:off x="310" y="500"/>
                  <a:ext cx="474" cy="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2" name="Shape 562"/>
                <p:cNvSpPr/>
                <p:nvPr/>
              </p:nvSpPr>
              <p:spPr>
                <a:xfrm>
                  <a:off x="363" y="603"/>
                  <a:ext cx="381" cy="3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0" h="445" extrusionOk="0">
                      <a:moveTo>
                        <a:pt x="10" y="249"/>
                      </a:moveTo>
                      <a:cubicBezTo>
                        <a:pt x="5" y="242"/>
                        <a:pt x="3" y="236"/>
                        <a:pt x="0" y="228"/>
                      </a:cubicBezTo>
                      <a:cubicBezTo>
                        <a:pt x="4" y="194"/>
                        <a:pt x="1" y="162"/>
                        <a:pt x="24" y="136"/>
                      </a:cubicBezTo>
                      <a:cubicBezTo>
                        <a:pt x="25" y="134"/>
                        <a:pt x="26" y="131"/>
                        <a:pt x="27" y="129"/>
                      </a:cubicBezTo>
                      <a:cubicBezTo>
                        <a:pt x="28" y="123"/>
                        <a:pt x="27" y="117"/>
                        <a:pt x="29" y="112"/>
                      </a:cubicBezTo>
                      <a:cubicBezTo>
                        <a:pt x="31" y="104"/>
                        <a:pt x="63" y="77"/>
                        <a:pt x="70" y="67"/>
                      </a:cubicBezTo>
                      <a:cubicBezTo>
                        <a:pt x="74" y="53"/>
                        <a:pt x="89" y="50"/>
                        <a:pt x="101" y="45"/>
                      </a:cubicBezTo>
                      <a:cubicBezTo>
                        <a:pt x="106" y="28"/>
                        <a:pt x="120" y="30"/>
                        <a:pt x="135" y="26"/>
                      </a:cubicBezTo>
                      <a:cubicBezTo>
                        <a:pt x="150" y="15"/>
                        <a:pt x="160" y="7"/>
                        <a:pt x="178" y="2"/>
                      </a:cubicBezTo>
                      <a:cubicBezTo>
                        <a:pt x="408" y="4"/>
                        <a:pt x="304" y="0"/>
                        <a:pt x="399" y="16"/>
                      </a:cubicBezTo>
                      <a:cubicBezTo>
                        <a:pt x="414" y="27"/>
                        <a:pt x="415" y="44"/>
                        <a:pt x="425" y="57"/>
                      </a:cubicBezTo>
                      <a:cubicBezTo>
                        <a:pt x="430" y="63"/>
                        <a:pt x="440" y="65"/>
                        <a:pt x="447" y="67"/>
                      </a:cubicBezTo>
                      <a:cubicBezTo>
                        <a:pt x="452" y="76"/>
                        <a:pt x="458" y="75"/>
                        <a:pt x="466" y="81"/>
                      </a:cubicBezTo>
                      <a:cubicBezTo>
                        <a:pt x="470" y="97"/>
                        <a:pt x="473" y="110"/>
                        <a:pt x="485" y="122"/>
                      </a:cubicBezTo>
                      <a:cubicBezTo>
                        <a:pt x="499" y="169"/>
                        <a:pt x="500" y="225"/>
                        <a:pt x="480" y="271"/>
                      </a:cubicBezTo>
                      <a:cubicBezTo>
                        <a:pt x="478" y="286"/>
                        <a:pt x="479" y="290"/>
                        <a:pt x="466" y="297"/>
                      </a:cubicBezTo>
                      <a:cubicBezTo>
                        <a:pt x="459" y="307"/>
                        <a:pt x="453" y="321"/>
                        <a:pt x="447" y="333"/>
                      </a:cubicBezTo>
                      <a:cubicBezTo>
                        <a:pt x="445" y="338"/>
                        <a:pt x="446" y="344"/>
                        <a:pt x="442" y="348"/>
                      </a:cubicBezTo>
                      <a:cubicBezTo>
                        <a:pt x="438" y="352"/>
                        <a:pt x="427" y="357"/>
                        <a:pt x="427" y="357"/>
                      </a:cubicBezTo>
                      <a:cubicBezTo>
                        <a:pt x="419" y="370"/>
                        <a:pt x="425" y="362"/>
                        <a:pt x="408" y="379"/>
                      </a:cubicBezTo>
                      <a:cubicBezTo>
                        <a:pt x="406" y="381"/>
                        <a:pt x="401" y="386"/>
                        <a:pt x="401" y="386"/>
                      </a:cubicBezTo>
                      <a:cubicBezTo>
                        <a:pt x="397" y="400"/>
                        <a:pt x="389" y="401"/>
                        <a:pt x="379" y="410"/>
                      </a:cubicBezTo>
                      <a:cubicBezTo>
                        <a:pt x="348" y="437"/>
                        <a:pt x="369" y="428"/>
                        <a:pt x="307" y="432"/>
                      </a:cubicBezTo>
                      <a:cubicBezTo>
                        <a:pt x="261" y="445"/>
                        <a:pt x="209" y="443"/>
                        <a:pt x="163" y="429"/>
                      </a:cubicBezTo>
                      <a:cubicBezTo>
                        <a:pt x="156" y="424"/>
                        <a:pt x="149" y="423"/>
                        <a:pt x="142" y="417"/>
                      </a:cubicBezTo>
                      <a:cubicBezTo>
                        <a:pt x="125" y="403"/>
                        <a:pt x="112" y="389"/>
                        <a:pt x="91" y="384"/>
                      </a:cubicBezTo>
                      <a:cubicBezTo>
                        <a:pt x="86" y="374"/>
                        <a:pt x="79" y="373"/>
                        <a:pt x="72" y="364"/>
                      </a:cubicBezTo>
                      <a:cubicBezTo>
                        <a:pt x="56" y="343"/>
                        <a:pt x="49" y="320"/>
                        <a:pt x="27" y="304"/>
                      </a:cubicBezTo>
                      <a:cubicBezTo>
                        <a:pt x="18" y="282"/>
                        <a:pt x="10" y="275"/>
                        <a:pt x="10" y="249"/>
                      </a:cubicBezTo>
                      <a:close/>
                    </a:path>
                  </a:pathLst>
                </a:custGeom>
                <a:solidFill>
                  <a:srgbClr val="E2E41A"/>
                </a:solidFill>
                <a:ln w="9525" cap="flat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63" name="Shape 563"/>
              <p:cNvSpPr/>
              <p:nvPr/>
            </p:nvSpPr>
            <p:spPr>
              <a:xfrm>
                <a:off x="5852089" y="1926291"/>
                <a:ext cx="228600" cy="228600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4" name="Shape 564"/>
              <p:cNvSpPr/>
              <p:nvPr/>
            </p:nvSpPr>
            <p:spPr>
              <a:xfrm>
                <a:off x="2709889" y="3225138"/>
                <a:ext cx="228600" cy="2286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3927344" y="2596398"/>
                <a:ext cx="228600" cy="228600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7" name="Shape 567"/>
              <p:cNvSpPr/>
              <p:nvPr/>
            </p:nvSpPr>
            <p:spPr>
              <a:xfrm>
                <a:off x="4449487" y="3406632"/>
                <a:ext cx="228600" cy="2286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5608455" y="3188859"/>
                <a:ext cx="228600" cy="2286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Shape 569"/>
              <p:cNvSpPr/>
              <p:nvPr/>
            </p:nvSpPr>
            <p:spPr>
              <a:xfrm>
                <a:off x="3094118" y="2173311"/>
                <a:ext cx="228600" cy="228600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0" name="Shape 570"/>
              <p:cNvSpPr/>
              <p:nvPr/>
            </p:nvSpPr>
            <p:spPr>
              <a:xfrm>
                <a:off x="6493362" y="2557613"/>
                <a:ext cx="228600" cy="228600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Shape 571"/>
              <p:cNvSpPr/>
              <p:nvPr/>
            </p:nvSpPr>
            <p:spPr>
              <a:xfrm>
                <a:off x="4927219" y="1524000"/>
                <a:ext cx="228600" cy="228600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2" name="Shape 572"/>
            <p:cNvGrpSpPr/>
            <p:nvPr/>
          </p:nvGrpSpPr>
          <p:grpSpPr>
            <a:xfrm>
              <a:off x="7099092" y="2206750"/>
              <a:ext cx="766608" cy="1286263"/>
              <a:chOff x="7099092" y="2206750"/>
              <a:chExt cx="766608" cy="1286263"/>
            </a:xfrm>
          </p:grpSpPr>
          <p:sp>
            <p:nvSpPr>
              <p:cNvPr id="573" name="Shape 573"/>
              <p:cNvSpPr/>
              <p:nvPr/>
            </p:nvSpPr>
            <p:spPr>
              <a:xfrm>
                <a:off x="7099092" y="3381178"/>
                <a:ext cx="113514" cy="11183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4" name="Shape 574"/>
              <p:cNvSpPr/>
              <p:nvPr/>
            </p:nvSpPr>
            <p:spPr>
              <a:xfrm>
                <a:off x="7752186" y="2640633"/>
                <a:ext cx="113514" cy="111834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5" name="Shape 575"/>
              <p:cNvSpPr/>
              <p:nvPr/>
            </p:nvSpPr>
            <p:spPr>
              <a:xfrm>
                <a:off x="7236147" y="2206750"/>
                <a:ext cx="113514" cy="11183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76" name="Shape 576"/>
          <p:cNvSpPr txBox="1">
            <a:spLocks noGrp="1"/>
          </p:cNvSpPr>
          <p:nvPr>
            <p:ph type="body" idx="1"/>
          </p:nvPr>
        </p:nvSpPr>
        <p:spPr>
          <a:xfrm>
            <a:off x="289616" y="4539148"/>
            <a:ext cx="8392518" cy="26197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Arrange the tumor to show how it grows (Step 2) and how treating it with drugs affects it (Step 3)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</a:t>
            </a: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blue yellow and pink cells contain multiple different types of mutation. 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04850" marR="0" lvl="1" indent="-133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520"/>
          <p:cNvSpPr/>
          <p:nvPr/>
        </p:nvSpPr>
        <p:spPr>
          <a:xfrm>
            <a:off x="5214248" y="2074988"/>
            <a:ext cx="113515" cy="111835"/>
          </a:xfrm>
          <a:prstGeom prst="ellipse">
            <a:avLst/>
          </a:prstGeom>
          <a:solidFill>
            <a:srgbClr val="C3E43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487"/>
          <p:cNvSpPr/>
          <p:nvPr/>
        </p:nvSpPr>
        <p:spPr>
          <a:xfrm>
            <a:off x="1092929" y="1645843"/>
            <a:ext cx="394065" cy="315592"/>
          </a:xfrm>
          <a:custGeom>
            <a:avLst/>
            <a:gdLst/>
            <a:ahLst/>
            <a:cxnLst/>
            <a:rect l="0" t="0" r="0" b="0"/>
            <a:pathLst>
              <a:path w="500" h="445" extrusionOk="0">
                <a:moveTo>
                  <a:pt x="10" y="249"/>
                </a:moveTo>
                <a:cubicBezTo>
                  <a:pt x="5" y="242"/>
                  <a:pt x="3" y="236"/>
                  <a:pt x="0" y="228"/>
                </a:cubicBezTo>
                <a:cubicBezTo>
                  <a:pt x="4" y="194"/>
                  <a:pt x="1" y="162"/>
                  <a:pt x="24" y="136"/>
                </a:cubicBezTo>
                <a:cubicBezTo>
                  <a:pt x="25" y="134"/>
                  <a:pt x="26" y="131"/>
                  <a:pt x="27" y="129"/>
                </a:cubicBezTo>
                <a:cubicBezTo>
                  <a:pt x="28" y="123"/>
                  <a:pt x="27" y="117"/>
                  <a:pt x="29" y="112"/>
                </a:cubicBezTo>
                <a:cubicBezTo>
                  <a:pt x="31" y="104"/>
                  <a:pt x="63" y="77"/>
                  <a:pt x="70" y="67"/>
                </a:cubicBezTo>
                <a:cubicBezTo>
                  <a:pt x="74" y="53"/>
                  <a:pt x="89" y="50"/>
                  <a:pt x="101" y="45"/>
                </a:cubicBezTo>
                <a:cubicBezTo>
                  <a:pt x="106" y="28"/>
                  <a:pt x="120" y="30"/>
                  <a:pt x="135" y="26"/>
                </a:cubicBezTo>
                <a:cubicBezTo>
                  <a:pt x="150" y="15"/>
                  <a:pt x="160" y="7"/>
                  <a:pt x="178" y="2"/>
                </a:cubicBezTo>
                <a:cubicBezTo>
                  <a:pt x="408" y="4"/>
                  <a:pt x="304" y="0"/>
                  <a:pt x="399" y="16"/>
                </a:cubicBezTo>
                <a:cubicBezTo>
                  <a:pt x="414" y="27"/>
                  <a:pt x="415" y="44"/>
                  <a:pt x="425" y="57"/>
                </a:cubicBezTo>
                <a:cubicBezTo>
                  <a:pt x="430" y="63"/>
                  <a:pt x="440" y="65"/>
                  <a:pt x="447" y="67"/>
                </a:cubicBezTo>
                <a:cubicBezTo>
                  <a:pt x="452" y="76"/>
                  <a:pt x="458" y="75"/>
                  <a:pt x="466" y="81"/>
                </a:cubicBezTo>
                <a:cubicBezTo>
                  <a:pt x="470" y="97"/>
                  <a:pt x="473" y="110"/>
                  <a:pt x="485" y="122"/>
                </a:cubicBezTo>
                <a:cubicBezTo>
                  <a:pt x="499" y="169"/>
                  <a:pt x="500" y="225"/>
                  <a:pt x="480" y="271"/>
                </a:cubicBezTo>
                <a:cubicBezTo>
                  <a:pt x="478" y="286"/>
                  <a:pt x="479" y="290"/>
                  <a:pt x="466" y="297"/>
                </a:cubicBezTo>
                <a:cubicBezTo>
                  <a:pt x="459" y="307"/>
                  <a:pt x="453" y="321"/>
                  <a:pt x="447" y="333"/>
                </a:cubicBezTo>
                <a:cubicBezTo>
                  <a:pt x="445" y="338"/>
                  <a:pt x="446" y="344"/>
                  <a:pt x="442" y="348"/>
                </a:cubicBezTo>
                <a:cubicBezTo>
                  <a:pt x="438" y="352"/>
                  <a:pt x="427" y="357"/>
                  <a:pt x="427" y="357"/>
                </a:cubicBezTo>
                <a:cubicBezTo>
                  <a:pt x="419" y="370"/>
                  <a:pt x="425" y="362"/>
                  <a:pt x="408" y="379"/>
                </a:cubicBezTo>
                <a:cubicBezTo>
                  <a:pt x="406" y="381"/>
                  <a:pt x="401" y="386"/>
                  <a:pt x="401" y="386"/>
                </a:cubicBezTo>
                <a:cubicBezTo>
                  <a:pt x="397" y="400"/>
                  <a:pt x="389" y="401"/>
                  <a:pt x="379" y="410"/>
                </a:cubicBezTo>
                <a:cubicBezTo>
                  <a:pt x="348" y="437"/>
                  <a:pt x="369" y="428"/>
                  <a:pt x="307" y="432"/>
                </a:cubicBezTo>
                <a:cubicBezTo>
                  <a:pt x="261" y="445"/>
                  <a:pt x="209" y="443"/>
                  <a:pt x="163" y="429"/>
                </a:cubicBezTo>
                <a:cubicBezTo>
                  <a:pt x="156" y="424"/>
                  <a:pt x="149" y="423"/>
                  <a:pt x="142" y="417"/>
                </a:cubicBezTo>
                <a:cubicBezTo>
                  <a:pt x="125" y="403"/>
                  <a:pt x="112" y="389"/>
                  <a:pt x="91" y="384"/>
                </a:cubicBezTo>
                <a:cubicBezTo>
                  <a:pt x="86" y="374"/>
                  <a:pt x="79" y="373"/>
                  <a:pt x="72" y="364"/>
                </a:cubicBezTo>
                <a:cubicBezTo>
                  <a:pt x="56" y="343"/>
                  <a:pt x="49" y="320"/>
                  <a:pt x="27" y="304"/>
                </a:cubicBezTo>
                <a:cubicBezTo>
                  <a:pt x="18" y="282"/>
                  <a:pt x="10" y="275"/>
                  <a:pt x="10" y="249"/>
                </a:cubicBezTo>
                <a:close/>
              </a:path>
            </a:pathLst>
          </a:custGeom>
          <a:solidFill>
            <a:srgbClr val="E2E41A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487"/>
          <p:cNvSpPr/>
          <p:nvPr/>
        </p:nvSpPr>
        <p:spPr>
          <a:xfrm>
            <a:off x="1597057" y="2093184"/>
            <a:ext cx="394065" cy="315592"/>
          </a:xfrm>
          <a:custGeom>
            <a:avLst/>
            <a:gdLst/>
            <a:ahLst/>
            <a:cxnLst/>
            <a:rect l="0" t="0" r="0" b="0"/>
            <a:pathLst>
              <a:path w="500" h="445" extrusionOk="0">
                <a:moveTo>
                  <a:pt x="10" y="249"/>
                </a:moveTo>
                <a:cubicBezTo>
                  <a:pt x="5" y="242"/>
                  <a:pt x="3" y="236"/>
                  <a:pt x="0" y="228"/>
                </a:cubicBezTo>
                <a:cubicBezTo>
                  <a:pt x="4" y="194"/>
                  <a:pt x="1" y="162"/>
                  <a:pt x="24" y="136"/>
                </a:cubicBezTo>
                <a:cubicBezTo>
                  <a:pt x="25" y="134"/>
                  <a:pt x="26" y="131"/>
                  <a:pt x="27" y="129"/>
                </a:cubicBezTo>
                <a:cubicBezTo>
                  <a:pt x="28" y="123"/>
                  <a:pt x="27" y="117"/>
                  <a:pt x="29" y="112"/>
                </a:cubicBezTo>
                <a:cubicBezTo>
                  <a:pt x="31" y="104"/>
                  <a:pt x="63" y="77"/>
                  <a:pt x="70" y="67"/>
                </a:cubicBezTo>
                <a:cubicBezTo>
                  <a:pt x="74" y="53"/>
                  <a:pt x="89" y="50"/>
                  <a:pt x="101" y="45"/>
                </a:cubicBezTo>
                <a:cubicBezTo>
                  <a:pt x="106" y="28"/>
                  <a:pt x="120" y="30"/>
                  <a:pt x="135" y="26"/>
                </a:cubicBezTo>
                <a:cubicBezTo>
                  <a:pt x="150" y="15"/>
                  <a:pt x="160" y="7"/>
                  <a:pt x="178" y="2"/>
                </a:cubicBezTo>
                <a:cubicBezTo>
                  <a:pt x="408" y="4"/>
                  <a:pt x="304" y="0"/>
                  <a:pt x="399" y="16"/>
                </a:cubicBezTo>
                <a:cubicBezTo>
                  <a:pt x="414" y="27"/>
                  <a:pt x="415" y="44"/>
                  <a:pt x="425" y="57"/>
                </a:cubicBezTo>
                <a:cubicBezTo>
                  <a:pt x="430" y="63"/>
                  <a:pt x="440" y="65"/>
                  <a:pt x="447" y="67"/>
                </a:cubicBezTo>
                <a:cubicBezTo>
                  <a:pt x="452" y="76"/>
                  <a:pt x="458" y="75"/>
                  <a:pt x="466" y="81"/>
                </a:cubicBezTo>
                <a:cubicBezTo>
                  <a:pt x="470" y="97"/>
                  <a:pt x="473" y="110"/>
                  <a:pt x="485" y="122"/>
                </a:cubicBezTo>
                <a:cubicBezTo>
                  <a:pt x="499" y="169"/>
                  <a:pt x="500" y="225"/>
                  <a:pt x="480" y="271"/>
                </a:cubicBezTo>
                <a:cubicBezTo>
                  <a:pt x="478" y="286"/>
                  <a:pt x="479" y="290"/>
                  <a:pt x="466" y="297"/>
                </a:cubicBezTo>
                <a:cubicBezTo>
                  <a:pt x="459" y="307"/>
                  <a:pt x="453" y="321"/>
                  <a:pt x="447" y="333"/>
                </a:cubicBezTo>
                <a:cubicBezTo>
                  <a:pt x="445" y="338"/>
                  <a:pt x="446" y="344"/>
                  <a:pt x="442" y="348"/>
                </a:cubicBezTo>
                <a:cubicBezTo>
                  <a:pt x="438" y="352"/>
                  <a:pt x="427" y="357"/>
                  <a:pt x="427" y="357"/>
                </a:cubicBezTo>
                <a:cubicBezTo>
                  <a:pt x="419" y="370"/>
                  <a:pt x="425" y="362"/>
                  <a:pt x="408" y="379"/>
                </a:cubicBezTo>
                <a:cubicBezTo>
                  <a:pt x="406" y="381"/>
                  <a:pt x="401" y="386"/>
                  <a:pt x="401" y="386"/>
                </a:cubicBezTo>
                <a:cubicBezTo>
                  <a:pt x="397" y="400"/>
                  <a:pt x="389" y="401"/>
                  <a:pt x="379" y="410"/>
                </a:cubicBezTo>
                <a:cubicBezTo>
                  <a:pt x="348" y="437"/>
                  <a:pt x="369" y="428"/>
                  <a:pt x="307" y="432"/>
                </a:cubicBezTo>
                <a:cubicBezTo>
                  <a:pt x="261" y="445"/>
                  <a:pt x="209" y="443"/>
                  <a:pt x="163" y="429"/>
                </a:cubicBezTo>
                <a:cubicBezTo>
                  <a:pt x="156" y="424"/>
                  <a:pt x="149" y="423"/>
                  <a:pt x="142" y="417"/>
                </a:cubicBezTo>
                <a:cubicBezTo>
                  <a:pt x="125" y="403"/>
                  <a:pt x="112" y="389"/>
                  <a:pt x="91" y="384"/>
                </a:cubicBezTo>
                <a:cubicBezTo>
                  <a:pt x="86" y="374"/>
                  <a:pt x="79" y="373"/>
                  <a:pt x="72" y="364"/>
                </a:cubicBezTo>
                <a:cubicBezTo>
                  <a:pt x="56" y="343"/>
                  <a:pt x="49" y="320"/>
                  <a:pt x="27" y="304"/>
                </a:cubicBezTo>
                <a:cubicBezTo>
                  <a:pt x="18" y="282"/>
                  <a:pt x="10" y="275"/>
                  <a:pt x="10" y="249"/>
                </a:cubicBezTo>
                <a:close/>
              </a:path>
            </a:pathLst>
          </a:custGeom>
          <a:solidFill>
            <a:srgbClr val="E2E41A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487"/>
          <p:cNvSpPr/>
          <p:nvPr/>
        </p:nvSpPr>
        <p:spPr>
          <a:xfrm>
            <a:off x="951143" y="2815611"/>
            <a:ext cx="394065" cy="315592"/>
          </a:xfrm>
          <a:custGeom>
            <a:avLst/>
            <a:gdLst/>
            <a:ahLst/>
            <a:cxnLst/>
            <a:rect l="0" t="0" r="0" b="0"/>
            <a:pathLst>
              <a:path w="500" h="445" extrusionOk="0">
                <a:moveTo>
                  <a:pt x="10" y="249"/>
                </a:moveTo>
                <a:cubicBezTo>
                  <a:pt x="5" y="242"/>
                  <a:pt x="3" y="236"/>
                  <a:pt x="0" y="228"/>
                </a:cubicBezTo>
                <a:cubicBezTo>
                  <a:pt x="4" y="194"/>
                  <a:pt x="1" y="162"/>
                  <a:pt x="24" y="136"/>
                </a:cubicBezTo>
                <a:cubicBezTo>
                  <a:pt x="25" y="134"/>
                  <a:pt x="26" y="131"/>
                  <a:pt x="27" y="129"/>
                </a:cubicBezTo>
                <a:cubicBezTo>
                  <a:pt x="28" y="123"/>
                  <a:pt x="27" y="117"/>
                  <a:pt x="29" y="112"/>
                </a:cubicBezTo>
                <a:cubicBezTo>
                  <a:pt x="31" y="104"/>
                  <a:pt x="63" y="77"/>
                  <a:pt x="70" y="67"/>
                </a:cubicBezTo>
                <a:cubicBezTo>
                  <a:pt x="74" y="53"/>
                  <a:pt x="89" y="50"/>
                  <a:pt x="101" y="45"/>
                </a:cubicBezTo>
                <a:cubicBezTo>
                  <a:pt x="106" y="28"/>
                  <a:pt x="120" y="30"/>
                  <a:pt x="135" y="26"/>
                </a:cubicBezTo>
                <a:cubicBezTo>
                  <a:pt x="150" y="15"/>
                  <a:pt x="160" y="7"/>
                  <a:pt x="178" y="2"/>
                </a:cubicBezTo>
                <a:cubicBezTo>
                  <a:pt x="408" y="4"/>
                  <a:pt x="304" y="0"/>
                  <a:pt x="399" y="16"/>
                </a:cubicBezTo>
                <a:cubicBezTo>
                  <a:pt x="414" y="27"/>
                  <a:pt x="415" y="44"/>
                  <a:pt x="425" y="57"/>
                </a:cubicBezTo>
                <a:cubicBezTo>
                  <a:pt x="430" y="63"/>
                  <a:pt x="440" y="65"/>
                  <a:pt x="447" y="67"/>
                </a:cubicBezTo>
                <a:cubicBezTo>
                  <a:pt x="452" y="76"/>
                  <a:pt x="458" y="75"/>
                  <a:pt x="466" y="81"/>
                </a:cubicBezTo>
                <a:cubicBezTo>
                  <a:pt x="470" y="97"/>
                  <a:pt x="473" y="110"/>
                  <a:pt x="485" y="122"/>
                </a:cubicBezTo>
                <a:cubicBezTo>
                  <a:pt x="499" y="169"/>
                  <a:pt x="500" y="225"/>
                  <a:pt x="480" y="271"/>
                </a:cubicBezTo>
                <a:cubicBezTo>
                  <a:pt x="478" y="286"/>
                  <a:pt x="479" y="290"/>
                  <a:pt x="466" y="297"/>
                </a:cubicBezTo>
                <a:cubicBezTo>
                  <a:pt x="459" y="307"/>
                  <a:pt x="453" y="321"/>
                  <a:pt x="447" y="333"/>
                </a:cubicBezTo>
                <a:cubicBezTo>
                  <a:pt x="445" y="338"/>
                  <a:pt x="446" y="344"/>
                  <a:pt x="442" y="348"/>
                </a:cubicBezTo>
                <a:cubicBezTo>
                  <a:pt x="438" y="352"/>
                  <a:pt x="427" y="357"/>
                  <a:pt x="427" y="357"/>
                </a:cubicBezTo>
                <a:cubicBezTo>
                  <a:pt x="419" y="370"/>
                  <a:pt x="425" y="362"/>
                  <a:pt x="408" y="379"/>
                </a:cubicBezTo>
                <a:cubicBezTo>
                  <a:pt x="406" y="381"/>
                  <a:pt x="401" y="386"/>
                  <a:pt x="401" y="386"/>
                </a:cubicBezTo>
                <a:cubicBezTo>
                  <a:pt x="397" y="400"/>
                  <a:pt x="389" y="401"/>
                  <a:pt x="379" y="410"/>
                </a:cubicBezTo>
                <a:cubicBezTo>
                  <a:pt x="348" y="437"/>
                  <a:pt x="369" y="428"/>
                  <a:pt x="307" y="432"/>
                </a:cubicBezTo>
                <a:cubicBezTo>
                  <a:pt x="261" y="445"/>
                  <a:pt x="209" y="443"/>
                  <a:pt x="163" y="429"/>
                </a:cubicBezTo>
                <a:cubicBezTo>
                  <a:pt x="156" y="424"/>
                  <a:pt x="149" y="423"/>
                  <a:pt x="142" y="417"/>
                </a:cubicBezTo>
                <a:cubicBezTo>
                  <a:pt x="125" y="403"/>
                  <a:pt x="112" y="389"/>
                  <a:pt x="91" y="384"/>
                </a:cubicBezTo>
                <a:cubicBezTo>
                  <a:pt x="86" y="374"/>
                  <a:pt x="79" y="373"/>
                  <a:pt x="72" y="364"/>
                </a:cubicBezTo>
                <a:cubicBezTo>
                  <a:pt x="56" y="343"/>
                  <a:pt x="49" y="320"/>
                  <a:pt x="27" y="304"/>
                </a:cubicBezTo>
                <a:cubicBezTo>
                  <a:pt x="18" y="282"/>
                  <a:pt x="10" y="275"/>
                  <a:pt x="10" y="249"/>
                </a:cubicBezTo>
                <a:close/>
              </a:path>
            </a:pathLst>
          </a:custGeom>
          <a:solidFill>
            <a:srgbClr val="E2E41A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56275" y="1991255"/>
            <a:ext cx="394065" cy="315592"/>
            <a:chOff x="656275" y="1991255"/>
            <a:chExt cx="394065" cy="315592"/>
          </a:xfrm>
        </p:grpSpPr>
        <p:sp>
          <p:nvSpPr>
            <p:cNvPr id="196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5" name="Shape 564"/>
          <p:cNvSpPr/>
          <p:nvPr/>
        </p:nvSpPr>
        <p:spPr>
          <a:xfrm flipV="1">
            <a:off x="1275999" y="1716105"/>
            <a:ext cx="118099" cy="1109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564"/>
          <p:cNvSpPr/>
          <p:nvPr/>
        </p:nvSpPr>
        <p:spPr>
          <a:xfrm>
            <a:off x="1805662" y="2158904"/>
            <a:ext cx="113515" cy="11183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564"/>
          <p:cNvSpPr/>
          <p:nvPr/>
        </p:nvSpPr>
        <p:spPr>
          <a:xfrm>
            <a:off x="1105726" y="2880046"/>
            <a:ext cx="113515" cy="11183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564"/>
          <p:cNvSpPr/>
          <p:nvPr/>
        </p:nvSpPr>
        <p:spPr>
          <a:xfrm>
            <a:off x="3782475" y="2236521"/>
            <a:ext cx="113515" cy="11183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564"/>
          <p:cNvSpPr/>
          <p:nvPr/>
        </p:nvSpPr>
        <p:spPr>
          <a:xfrm>
            <a:off x="5230119" y="2100007"/>
            <a:ext cx="113515" cy="11183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564"/>
          <p:cNvSpPr/>
          <p:nvPr/>
        </p:nvSpPr>
        <p:spPr>
          <a:xfrm>
            <a:off x="7642828" y="3268821"/>
            <a:ext cx="113515" cy="11183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75169" y="2142661"/>
            <a:ext cx="394065" cy="315592"/>
            <a:chOff x="1075169" y="2142661"/>
            <a:chExt cx="394065" cy="315592"/>
          </a:xfrm>
        </p:grpSpPr>
        <p:sp>
          <p:nvSpPr>
            <p:cNvPr id="211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2351404" y="2176783"/>
            <a:ext cx="394065" cy="315592"/>
            <a:chOff x="1075169" y="2142661"/>
            <a:chExt cx="394065" cy="315592"/>
          </a:xfrm>
        </p:grpSpPr>
        <p:sp>
          <p:nvSpPr>
            <p:cNvPr id="215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4044208" y="2286754"/>
            <a:ext cx="394065" cy="315592"/>
            <a:chOff x="1075169" y="2142661"/>
            <a:chExt cx="394065" cy="315592"/>
          </a:xfrm>
        </p:grpSpPr>
        <p:sp>
          <p:nvSpPr>
            <p:cNvPr id="218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310437" y="2314117"/>
            <a:ext cx="394065" cy="315592"/>
            <a:chOff x="1075169" y="2142661"/>
            <a:chExt cx="394065" cy="315592"/>
          </a:xfrm>
        </p:grpSpPr>
        <p:sp>
          <p:nvSpPr>
            <p:cNvPr id="221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097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546320" y="3168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Tumor mutations</a:t>
            </a:r>
          </a:p>
        </p:txBody>
      </p:sp>
      <p:sp>
        <p:nvSpPr>
          <p:cNvPr id="773" name="Shape 773"/>
          <p:cNvSpPr txBox="1">
            <a:spLocks noGrp="1"/>
          </p:cNvSpPr>
          <p:nvPr>
            <p:ph type="body" idx="1"/>
          </p:nvPr>
        </p:nvSpPr>
        <p:spPr>
          <a:xfrm>
            <a:off x="537132" y="5412805"/>
            <a:ext cx="8392518" cy="1113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3: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drug killed the blue cells, </a:t>
            </a:r>
          </a:p>
          <a:p>
            <a:pPr marL="0" marR="0" lvl="0" indent="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the pink cells and the yellow cells have survived.</a:t>
            </a: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939" y="1275232"/>
            <a:ext cx="2173758" cy="2333537"/>
            <a:chOff x="179939" y="1275232"/>
            <a:chExt cx="2173758" cy="2333537"/>
          </a:xfrm>
        </p:grpSpPr>
        <p:grpSp>
          <p:nvGrpSpPr>
            <p:cNvPr id="680" name="Shape 680"/>
            <p:cNvGrpSpPr/>
            <p:nvPr/>
          </p:nvGrpSpPr>
          <p:grpSpPr>
            <a:xfrm>
              <a:off x="179939" y="1933807"/>
              <a:ext cx="2173758" cy="1674962"/>
              <a:chOff x="3713763" y="2100578"/>
              <a:chExt cx="2173758" cy="1674962"/>
            </a:xfrm>
          </p:grpSpPr>
          <p:grpSp>
            <p:nvGrpSpPr>
              <p:cNvPr id="681" name="Shape 681"/>
              <p:cNvGrpSpPr/>
              <p:nvPr/>
            </p:nvGrpSpPr>
            <p:grpSpPr>
              <a:xfrm>
                <a:off x="3713763" y="2100578"/>
                <a:ext cx="2173758" cy="1674962"/>
                <a:chOff x="2545537" y="1136616"/>
                <a:chExt cx="4377570" cy="3423773"/>
              </a:xfrm>
            </p:grpSpPr>
            <p:sp>
              <p:nvSpPr>
                <p:cNvPr id="683" name="Shape 683"/>
                <p:cNvSpPr/>
                <p:nvPr/>
              </p:nvSpPr>
              <p:spPr>
                <a:xfrm>
                  <a:off x="2545537" y="1811679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6" name="Shape 686"/>
                <p:cNvSpPr/>
                <p:nvPr/>
              </p:nvSpPr>
              <p:spPr>
                <a:xfrm>
                  <a:off x="5935821" y="2209545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9" name="Shape 689"/>
                <p:cNvSpPr/>
                <p:nvPr/>
              </p:nvSpPr>
              <p:spPr>
                <a:xfrm>
                  <a:off x="5290974" y="1520108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691" name="Shape 691"/>
                <p:cNvGrpSpPr/>
                <p:nvPr/>
              </p:nvGrpSpPr>
              <p:grpSpPr>
                <a:xfrm>
                  <a:off x="4385272" y="1153519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92" name="Shape 692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93" name="Shape 693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94" name="Shape 694"/>
                <p:cNvGrpSpPr/>
                <p:nvPr/>
              </p:nvGrpSpPr>
              <p:grpSpPr>
                <a:xfrm>
                  <a:off x="3385440" y="1136616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95" name="Shape 695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96" name="Shape 696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98" name="Shape 698"/>
                <p:cNvSpPr/>
                <p:nvPr/>
              </p:nvSpPr>
              <p:spPr>
                <a:xfrm>
                  <a:off x="3363046" y="2173313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700" name="Shape 700"/>
                <p:cNvGrpSpPr/>
                <p:nvPr/>
              </p:nvGrpSpPr>
              <p:grpSpPr>
                <a:xfrm>
                  <a:off x="4411995" y="2093157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01" name="Shape 701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02" name="Shape 702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03" name="Shape 703"/>
                <p:cNvGrpSpPr/>
                <p:nvPr/>
              </p:nvGrpSpPr>
              <p:grpSpPr>
                <a:xfrm>
                  <a:off x="5062418" y="2761368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04" name="Shape 704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05" name="Shape 705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06" name="Shape 706"/>
                <p:cNvGrpSpPr/>
                <p:nvPr/>
              </p:nvGrpSpPr>
              <p:grpSpPr>
                <a:xfrm>
                  <a:off x="5399283" y="3656416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07" name="Shape 707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08" name="Shape 708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09" name="Shape 709"/>
                <p:cNvGrpSpPr/>
                <p:nvPr/>
              </p:nvGrpSpPr>
              <p:grpSpPr>
                <a:xfrm>
                  <a:off x="3943347" y="2997133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10" name="Shape 710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11" name="Shape 711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13" name="Shape 713"/>
                <p:cNvSpPr/>
                <p:nvPr/>
              </p:nvSpPr>
              <p:spPr>
                <a:xfrm>
                  <a:off x="5965010" y="4016426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5" name="Shape 715"/>
                <p:cNvSpPr/>
                <p:nvPr/>
              </p:nvSpPr>
              <p:spPr>
                <a:xfrm>
                  <a:off x="4449487" y="3406632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6" name="Shape 716"/>
                <p:cNvSpPr/>
                <p:nvPr/>
              </p:nvSpPr>
              <p:spPr>
                <a:xfrm>
                  <a:off x="5608455" y="3188859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9" name="Shape 719"/>
                <p:cNvSpPr/>
                <p:nvPr/>
              </p:nvSpPr>
              <p:spPr>
                <a:xfrm>
                  <a:off x="4927219" y="1524000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720" name="Shape 720"/>
              <p:cNvSpPr/>
              <p:nvPr/>
            </p:nvSpPr>
            <p:spPr>
              <a:xfrm>
                <a:off x="4901671" y="2760034"/>
                <a:ext cx="113514" cy="11183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Shape 721"/>
              <p:cNvSpPr/>
              <p:nvPr/>
            </p:nvSpPr>
            <p:spPr>
              <a:xfrm>
                <a:off x="4396560" y="2290951"/>
                <a:ext cx="113514" cy="11183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74" name="Shape 774"/>
            <p:cNvSpPr txBox="1"/>
            <p:nvPr/>
          </p:nvSpPr>
          <p:spPr>
            <a:xfrm>
              <a:off x="261812" y="1275232"/>
              <a:ext cx="1552587" cy="32309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8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 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40003" y="1294770"/>
            <a:ext cx="3248626" cy="3019715"/>
            <a:chOff x="2540003" y="1294770"/>
            <a:chExt cx="3248626" cy="3019715"/>
          </a:xfrm>
        </p:grpSpPr>
        <p:grpSp>
          <p:nvGrpSpPr>
            <p:cNvPr id="582" name="Shape 582"/>
            <p:cNvGrpSpPr/>
            <p:nvPr/>
          </p:nvGrpSpPr>
          <p:grpSpPr>
            <a:xfrm>
              <a:off x="3210428" y="1590054"/>
              <a:ext cx="2578201" cy="2724431"/>
              <a:chOff x="262246" y="2142476"/>
              <a:chExt cx="2578201" cy="2724431"/>
            </a:xfrm>
          </p:grpSpPr>
          <p:grpSp>
            <p:nvGrpSpPr>
              <p:cNvPr id="583" name="Shape 583"/>
              <p:cNvGrpSpPr/>
              <p:nvPr/>
            </p:nvGrpSpPr>
            <p:grpSpPr>
              <a:xfrm>
                <a:off x="262246" y="2142476"/>
                <a:ext cx="2578201" cy="2724431"/>
                <a:chOff x="2137814" y="1136616"/>
                <a:chExt cx="5192048" cy="5568982"/>
              </a:xfrm>
            </p:grpSpPr>
            <p:sp>
              <p:nvSpPr>
                <p:cNvPr id="585" name="Shape 585"/>
                <p:cNvSpPr/>
                <p:nvPr/>
              </p:nvSpPr>
              <p:spPr>
                <a:xfrm>
                  <a:off x="2545537" y="1811679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587" name="Shape 587"/>
                <p:cNvGrpSpPr/>
                <p:nvPr/>
              </p:nvGrpSpPr>
              <p:grpSpPr>
                <a:xfrm>
                  <a:off x="2221130" y="2833846"/>
                  <a:ext cx="987287" cy="903973"/>
                  <a:chOff x="310" y="500"/>
                  <a:chExt cx="474" cy="433"/>
                </a:xfrm>
              </p:grpSpPr>
              <p:sp>
                <p:nvSpPr>
                  <p:cNvPr id="588" name="Shape 588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89" name="Shape 589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90" name="Shape 590"/>
                <p:cNvGrpSpPr/>
                <p:nvPr/>
              </p:nvGrpSpPr>
              <p:grpSpPr>
                <a:xfrm>
                  <a:off x="2137814" y="3849665"/>
                  <a:ext cx="987287" cy="903973"/>
                  <a:chOff x="310" y="500"/>
                  <a:chExt cx="474" cy="433"/>
                </a:xfrm>
              </p:grpSpPr>
              <p:sp>
                <p:nvSpPr>
                  <p:cNvPr id="591" name="Shape 591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92" name="Shape 592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93" name="Shape 593"/>
                <p:cNvGrpSpPr/>
                <p:nvPr/>
              </p:nvGrpSpPr>
              <p:grpSpPr>
                <a:xfrm>
                  <a:off x="2387192" y="4873252"/>
                  <a:ext cx="987287" cy="903973"/>
                  <a:chOff x="310" y="500"/>
                  <a:chExt cx="474" cy="433"/>
                </a:xfrm>
              </p:grpSpPr>
              <p:sp>
                <p:nvSpPr>
                  <p:cNvPr id="594" name="Shape 594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95" name="Shape 595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96" name="Shape 596"/>
                <p:cNvGrpSpPr/>
                <p:nvPr/>
              </p:nvGrpSpPr>
              <p:grpSpPr>
                <a:xfrm>
                  <a:off x="3047999" y="5627191"/>
                  <a:ext cx="987287" cy="903973"/>
                  <a:chOff x="310" y="500"/>
                  <a:chExt cx="474" cy="433"/>
                </a:xfrm>
              </p:grpSpPr>
              <p:sp>
                <p:nvSpPr>
                  <p:cNvPr id="597" name="Shape 597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98" name="Shape 598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99" name="Shape 599"/>
                <p:cNvGrpSpPr/>
                <p:nvPr/>
              </p:nvGrpSpPr>
              <p:grpSpPr>
                <a:xfrm>
                  <a:off x="4038599" y="5801625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00" name="Shape 600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01" name="Shape 601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02" name="Shape 602"/>
                <p:cNvGrpSpPr/>
                <p:nvPr/>
              </p:nvGrpSpPr>
              <p:grpSpPr>
                <a:xfrm>
                  <a:off x="5025888" y="5538715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03" name="Shape 603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04" name="Shape 604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05" name="Shape 605"/>
                <p:cNvGrpSpPr/>
                <p:nvPr/>
              </p:nvGrpSpPr>
              <p:grpSpPr>
                <a:xfrm>
                  <a:off x="5902152" y="4867941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06" name="Shape 606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07" name="Shape 607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08" name="Shape 608"/>
                <p:cNvGrpSpPr/>
                <p:nvPr/>
              </p:nvGrpSpPr>
              <p:grpSpPr>
                <a:xfrm>
                  <a:off x="6342575" y="4016427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09" name="Shape 609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10" name="Shape 610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11" name="Shape 611"/>
                <p:cNvGrpSpPr/>
                <p:nvPr/>
              </p:nvGrpSpPr>
              <p:grpSpPr>
                <a:xfrm>
                  <a:off x="6324599" y="3102779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12" name="Shape 612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13" name="Shape 613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15" name="Shape 615"/>
                <p:cNvSpPr/>
                <p:nvPr/>
              </p:nvSpPr>
              <p:spPr>
                <a:xfrm>
                  <a:off x="5935819" y="2209545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617" name="Shape 617"/>
                <p:cNvGrpSpPr/>
                <p:nvPr/>
              </p:nvGrpSpPr>
              <p:grpSpPr>
                <a:xfrm>
                  <a:off x="5290975" y="1520107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18" name="Shape 618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19" name="Shape 619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20" name="Shape 620"/>
                <p:cNvGrpSpPr/>
                <p:nvPr/>
              </p:nvGrpSpPr>
              <p:grpSpPr>
                <a:xfrm>
                  <a:off x="4385272" y="1153519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21" name="Shape 621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22" name="Shape 622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24" name="Shape 624"/>
                <p:cNvSpPr/>
                <p:nvPr/>
              </p:nvSpPr>
              <p:spPr>
                <a:xfrm>
                  <a:off x="3385440" y="1136616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7" name="Shape 627"/>
                <p:cNvSpPr/>
                <p:nvPr/>
              </p:nvSpPr>
              <p:spPr>
                <a:xfrm>
                  <a:off x="3363044" y="2173311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0" name="Shape 630"/>
                <p:cNvSpPr/>
                <p:nvPr/>
              </p:nvSpPr>
              <p:spPr>
                <a:xfrm>
                  <a:off x="4411997" y="2093156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632" name="Shape 632"/>
                <p:cNvGrpSpPr/>
                <p:nvPr/>
              </p:nvGrpSpPr>
              <p:grpSpPr>
                <a:xfrm>
                  <a:off x="5062418" y="2761368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33" name="Shape 633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34" name="Shape 634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35" name="Shape 635"/>
                <p:cNvGrpSpPr/>
                <p:nvPr/>
              </p:nvGrpSpPr>
              <p:grpSpPr>
                <a:xfrm>
                  <a:off x="5399284" y="3656416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36" name="Shape 636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37" name="Shape 637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38" name="Shape 638"/>
                <p:cNvGrpSpPr/>
                <p:nvPr/>
              </p:nvGrpSpPr>
              <p:grpSpPr>
                <a:xfrm>
                  <a:off x="4998547" y="4617170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39" name="Shape 639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40" name="Shape 640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41" name="Shape 641"/>
                <p:cNvGrpSpPr/>
                <p:nvPr/>
              </p:nvGrpSpPr>
              <p:grpSpPr>
                <a:xfrm>
                  <a:off x="4026663" y="4893845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42" name="Shape 642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43" name="Shape 643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44" name="Shape 644"/>
                <p:cNvGrpSpPr/>
                <p:nvPr/>
              </p:nvGrpSpPr>
              <p:grpSpPr>
                <a:xfrm>
                  <a:off x="3164432" y="4415954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45" name="Shape 645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46" name="Shape 646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48" name="Shape 648"/>
                <p:cNvSpPr/>
                <p:nvPr/>
              </p:nvSpPr>
              <p:spPr>
                <a:xfrm>
                  <a:off x="3125102" y="3502211"/>
                  <a:ext cx="987286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650" name="Shape 650"/>
                <p:cNvGrpSpPr/>
                <p:nvPr/>
              </p:nvGrpSpPr>
              <p:grpSpPr>
                <a:xfrm>
                  <a:off x="3943347" y="2997133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51" name="Shape 651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52" name="Shape 652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53" name="Shape 653"/>
                <p:cNvGrpSpPr/>
                <p:nvPr/>
              </p:nvGrpSpPr>
              <p:grpSpPr>
                <a:xfrm>
                  <a:off x="4372727" y="3808815"/>
                  <a:ext cx="987287" cy="903973"/>
                  <a:chOff x="310" y="500"/>
                  <a:chExt cx="474" cy="433"/>
                </a:xfrm>
              </p:grpSpPr>
              <p:sp>
                <p:nvSpPr>
                  <p:cNvPr id="654" name="Shape 654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55" name="Shape 655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3366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56" name="Shape 656"/>
                <p:cNvSpPr/>
                <p:nvPr/>
              </p:nvSpPr>
              <p:spPr>
                <a:xfrm>
                  <a:off x="5852089" y="1926291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7" name="Shape 657"/>
                <p:cNvSpPr/>
                <p:nvPr/>
              </p:nvSpPr>
              <p:spPr>
                <a:xfrm>
                  <a:off x="5568558" y="5069157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8" name="Shape 658"/>
                <p:cNvSpPr/>
                <p:nvPr/>
              </p:nvSpPr>
              <p:spPr>
                <a:xfrm>
                  <a:off x="3670625" y="4831707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9" name="Shape 659"/>
                <p:cNvSpPr/>
                <p:nvPr/>
              </p:nvSpPr>
              <p:spPr>
                <a:xfrm>
                  <a:off x="2709889" y="3225138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1" name="Shape 661"/>
                <p:cNvSpPr/>
                <p:nvPr/>
              </p:nvSpPr>
              <p:spPr>
                <a:xfrm>
                  <a:off x="5608455" y="5901862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2" name="Shape 662"/>
                <p:cNvSpPr/>
                <p:nvPr/>
              </p:nvSpPr>
              <p:spPr>
                <a:xfrm>
                  <a:off x="4649701" y="6209446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3" name="Shape 663"/>
                <p:cNvSpPr/>
                <p:nvPr/>
              </p:nvSpPr>
              <p:spPr>
                <a:xfrm>
                  <a:off x="4610432" y="5332141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4" name="Shape 664"/>
                <p:cNvSpPr/>
                <p:nvPr/>
              </p:nvSpPr>
              <p:spPr>
                <a:xfrm>
                  <a:off x="6461694" y="5231532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5" name="Shape 665"/>
                <p:cNvSpPr/>
                <p:nvPr/>
              </p:nvSpPr>
              <p:spPr>
                <a:xfrm>
                  <a:off x="6889439" y="4468414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6" name="Shape 666"/>
                <p:cNvSpPr/>
                <p:nvPr/>
              </p:nvSpPr>
              <p:spPr>
                <a:xfrm>
                  <a:off x="4851576" y="4245026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7" name="Shape 667"/>
                <p:cNvSpPr/>
                <p:nvPr/>
              </p:nvSpPr>
              <p:spPr>
                <a:xfrm>
                  <a:off x="4449487" y="3406632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8" name="Shape 668"/>
                <p:cNvSpPr/>
                <p:nvPr/>
              </p:nvSpPr>
              <p:spPr>
                <a:xfrm>
                  <a:off x="5608455" y="3188859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9" name="Shape 669"/>
                <p:cNvSpPr/>
                <p:nvPr/>
              </p:nvSpPr>
              <p:spPr>
                <a:xfrm>
                  <a:off x="2612972" y="4257610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0" name="Shape 670"/>
                <p:cNvSpPr/>
                <p:nvPr/>
              </p:nvSpPr>
              <p:spPr>
                <a:xfrm>
                  <a:off x="3662980" y="6082064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1" name="Shape 671"/>
                <p:cNvSpPr/>
                <p:nvPr/>
              </p:nvSpPr>
              <p:spPr>
                <a:xfrm>
                  <a:off x="2897542" y="5324385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4" name="Shape 674"/>
                <p:cNvSpPr/>
                <p:nvPr/>
              </p:nvSpPr>
              <p:spPr>
                <a:xfrm>
                  <a:off x="4927219" y="1524000"/>
                  <a:ext cx="228600" cy="2286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75" name="Shape 675"/>
              <p:cNvSpPr/>
              <p:nvPr/>
            </p:nvSpPr>
            <p:spPr>
              <a:xfrm>
                <a:off x="2089615" y="3567832"/>
                <a:ext cx="113514" cy="11183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6" name="Shape 676"/>
              <p:cNvSpPr/>
              <p:nvPr/>
            </p:nvSpPr>
            <p:spPr>
              <a:xfrm>
                <a:off x="2575992" y="3303360"/>
                <a:ext cx="113514" cy="11183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75" name="Shape 775"/>
            <p:cNvSpPr txBox="1"/>
            <p:nvPr/>
          </p:nvSpPr>
          <p:spPr>
            <a:xfrm>
              <a:off x="2540003" y="1294770"/>
              <a:ext cx="11178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8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 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48658" y="1335512"/>
            <a:ext cx="2384243" cy="2420544"/>
            <a:chOff x="6348658" y="1335512"/>
            <a:chExt cx="2384243" cy="2420544"/>
          </a:xfrm>
        </p:grpSpPr>
        <p:grpSp>
          <p:nvGrpSpPr>
            <p:cNvPr id="722" name="Shape 722"/>
            <p:cNvGrpSpPr/>
            <p:nvPr/>
          </p:nvGrpSpPr>
          <p:grpSpPr>
            <a:xfrm>
              <a:off x="6398054" y="2006538"/>
              <a:ext cx="2334847" cy="1749518"/>
              <a:chOff x="6398054" y="2006538"/>
              <a:chExt cx="2334847" cy="1749518"/>
            </a:xfrm>
          </p:grpSpPr>
          <p:grpSp>
            <p:nvGrpSpPr>
              <p:cNvPr id="723" name="Shape 723"/>
              <p:cNvGrpSpPr/>
              <p:nvPr/>
            </p:nvGrpSpPr>
            <p:grpSpPr>
              <a:xfrm>
                <a:off x="6398054" y="2006538"/>
                <a:ext cx="2334847" cy="1749518"/>
                <a:chOff x="2221130" y="1136616"/>
                <a:chExt cx="4701977" cy="3576172"/>
              </a:xfrm>
            </p:grpSpPr>
            <p:sp>
              <p:nvSpPr>
                <p:cNvPr id="725" name="Shape 725"/>
                <p:cNvSpPr/>
                <p:nvPr/>
              </p:nvSpPr>
              <p:spPr>
                <a:xfrm>
                  <a:off x="2545537" y="1811679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727" name="Shape 727"/>
                <p:cNvGrpSpPr/>
                <p:nvPr/>
              </p:nvGrpSpPr>
              <p:grpSpPr>
                <a:xfrm>
                  <a:off x="2221130" y="2833846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28" name="Shape 728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29" name="Shape 729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E2E41A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31" name="Shape 731"/>
                <p:cNvSpPr/>
                <p:nvPr/>
              </p:nvSpPr>
              <p:spPr>
                <a:xfrm>
                  <a:off x="5935820" y="2209544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4" name="Shape 734"/>
                <p:cNvSpPr/>
                <p:nvPr/>
              </p:nvSpPr>
              <p:spPr>
                <a:xfrm>
                  <a:off x="5290975" y="1520108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7" name="Shape 737"/>
                <p:cNvSpPr/>
                <p:nvPr/>
              </p:nvSpPr>
              <p:spPr>
                <a:xfrm>
                  <a:off x="4385273" y="1153519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0" name="Shape 740"/>
                <p:cNvSpPr/>
                <p:nvPr/>
              </p:nvSpPr>
              <p:spPr>
                <a:xfrm>
                  <a:off x="3385440" y="1136616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3" name="Shape 743"/>
                <p:cNvSpPr/>
                <p:nvPr/>
              </p:nvSpPr>
              <p:spPr>
                <a:xfrm>
                  <a:off x="3363044" y="2173313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745" name="Shape 745"/>
                <p:cNvGrpSpPr/>
                <p:nvPr/>
              </p:nvGrpSpPr>
              <p:grpSpPr>
                <a:xfrm>
                  <a:off x="4411997" y="2093157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46" name="Shape 746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47" name="Shape 747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E2E41A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48" name="Shape 748"/>
                <p:cNvGrpSpPr/>
                <p:nvPr/>
              </p:nvGrpSpPr>
              <p:grpSpPr>
                <a:xfrm>
                  <a:off x="5062418" y="2761368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49" name="Shape 749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50" name="Shape 750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E2E41A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52" name="Shape 752"/>
                <p:cNvSpPr/>
                <p:nvPr/>
              </p:nvSpPr>
              <p:spPr>
                <a:xfrm>
                  <a:off x="3125103" y="3502209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754" name="Shape 754"/>
                <p:cNvGrpSpPr/>
                <p:nvPr/>
              </p:nvGrpSpPr>
              <p:grpSpPr>
                <a:xfrm>
                  <a:off x="3943347" y="2997133"/>
                  <a:ext cx="987287" cy="903973"/>
                  <a:chOff x="310" y="500"/>
                  <a:chExt cx="474" cy="433"/>
                </a:xfrm>
              </p:grpSpPr>
              <p:sp>
                <p:nvSpPr>
                  <p:cNvPr id="755" name="Shape 755"/>
                  <p:cNvSpPr/>
                  <p:nvPr/>
                </p:nvSpPr>
                <p:spPr>
                  <a:xfrm>
                    <a:off x="310" y="500"/>
                    <a:ext cx="474" cy="4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56" name="Shape 756"/>
                  <p:cNvSpPr/>
                  <p:nvPr/>
                </p:nvSpPr>
                <p:spPr>
                  <a:xfrm>
                    <a:off x="363" y="603"/>
                    <a:ext cx="381" cy="30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E2E41A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58" name="Shape 758"/>
                <p:cNvSpPr/>
                <p:nvPr/>
              </p:nvSpPr>
              <p:spPr>
                <a:xfrm>
                  <a:off x="4372727" y="3808816"/>
                  <a:ext cx="987287" cy="9039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63" h="1220" extrusionOk="0">
                      <a:moveTo>
                        <a:pt x="269" y="1127"/>
                      </a:moveTo>
                      <a:cubicBezTo>
                        <a:pt x="252" y="1110"/>
                        <a:pt x="231" y="1096"/>
                        <a:pt x="214" y="1079"/>
                      </a:cubicBezTo>
                      <a:cubicBezTo>
                        <a:pt x="201" y="1066"/>
                        <a:pt x="192" y="1055"/>
                        <a:pt x="176" y="1044"/>
                      </a:cubicBezTo>
                      <a:cubicBezTo>
                        <a:pt x="166" y="1030"/>
                        <a:pt x="158" y="1008"/>
                        <a:pt x="144" y="999"/>
                      </a:cubicBezTo>
                      <a:cubicBezTo>
                        <a:pt x="140" y="986"/>
                        <a:pt x="137" y="980"/>
                        <a:pt x="128" y="970"/>
                      </a:cubicBezTo>
                      <a:cubicBezTo>
                        <a:pt x="124" y="955"/>
                        <a:pt x="112" y="950"/>
                        <a:pt x="102" y="938"/>
                      </a:cubicBezTo>
                      <a:cubicBezTo>
                        <a:pt x="95" y="929"/>
                        <a:pt x="93" y="918"/>
                        <a:pt x="86" y="909"/>
                      </a:cubicBezTo>
                      <a:cubicBezTo>
                        <a:pt x="79" y="887"/>
                        <a:pt x="61" y="871"/>
                        <a:pt x="54" y="848"/>
                      </a:cubicBezTo>
                      <a:cubicBezTo>
                        <a:pt x="53" y="825"/>
                        <a:pt x="60" y="795"/>
                        <a:pt x="41" y="778"/>
                      </a:cubicBezTo>
                      <a:cubicBezTo>
                        <a:pt x="35" y="759"/>
                        <a:pt x="28" y="739"/>
                        <a:pt x="22" y="720"/>
                      </a:cubicBezTo>
                      <a:cubicBezTo>
                        <a:pt x="23" y="680"/>
                        <a:pt x="0" y="525"/>
                        <a:pt x="45" y="468"/>
                      </a:cubicBezTo>
                      <a:cubicBezTo>
                        <a:pt x="48" y="454"/>
                        <a:pt x="51" y="451"/>
                        <a:pt x="61" y="442"/>
                      </a:cubicBezTo>
                      <a:cubicBezTo>
                        <a:pt x="66" y="418"/>
                        <a:pt x="59" y="356"/>
                        <a:pt x="89" y="346"/>
                      </a:cubicBezTo>
                      <a:cubicBezTo>
                        <a:pt x="98" y="333"/>
                        <a:pt x="98" y="318"/>
                        <a:pt x="109" y="308"/>
                      </a:cubicBezTo>
                      <a:cubicBezTo>
                        <a:pt x="113" y="294"/>
                        <a:pt x="113" y="279"/>
                        <a:pt x="118" y="266"/>
                      </a:cubicBezTo>
                      <a:cubicBezTo>
                        <a:pt x="121" y="259"/>
                        <a:pt x="146" y="236"/>
                        <a:pt x="153" y="231"/>
                      </a:cubicBezTo>
                      <a:cubicBezTo>
                        <a:pt x="159" y="215"/>
                        <a:pt x="173" y="212"/>
                        <a:pt x="185" y="202"/>
                      </a:cubicBezTo>
                      <a:cubicBezTo>
                        <a:pt x="187" y="200"/>
                        <a:pt x="190" y="198"/>
                        <a:pt x="192" y="196"/>
                      </a:cubicBezTo>
                      <a:cubicBezTo>
                        <a:pt x="194" y="193"/>
                        <a:pt x="195" y="189"/>
                        <a:pt x="198" y="186"/>
                      </a:cubicBezTo>
                      <a:cubicBezTo>
                        <a:pt x="206" y="178"/>
                        <a:pt x="217" y="179"/>
                        <a:pt x="224" y="170"/>
                      </a:cubicBezTo>
                      <a:cubicBezTo>
                        <a:pt x="234" y="157"/>
                        <a:pt x="240" y="150"/>
                        <a:pt x="256" y="144"/>
                      </a:cubicBezTo>
                      <a:cubicBezTo>
                        <a:pt x="263" y="133"/>
                        <a:pt x="269" y="129"/>
                        <a:pt x="281" y="125"/>
                      </a:cubicBezTo>
                      <a:cubicBezTo>
                        <a:pt x="299" y="109"/>
                        <a:pt x="315" y="91"/>
                        <a:pt x="339" y="84"/>
                      </a:cubicBezTo>
                      <a:cubicBezTo>
                        <a:pt x="357" y="63"/>
                        <a:pt x="376" y="57"/>
                        <a:pt x="403" y="52"/>
                      </a:cubicBezTo>
                      <a:cubicBezTo>
                        <a:pt x="448" y="0"/>
                        <a:pt x="559" y="15"/>
                        <a:pt x="614" y="13"/>
                      </a:cubicBezTo>
                      <a:cubicBezTo>
                        <a:pt x="713" y="2"/>
                        <a:pt x="813" y="15"/>
                        <a:pt x="912" y="20"/>
                      </a:cubicBezTo>
                      <a:cubicBezTo>
                        <a:pt x="955" y="34"/>
                        <a:pt x="1013" y="31"/>
                        <a:pt x="1053" y="32"/>
                      </a:cubicBezTo>
                      <a:cubicBezTo>
                        <a:pt x="1064" y="37"/>
                        <a:pt x="1076" y="38"/>
                        <a:pt x="1088" y="42"/>
                      </a:cubicBezTo>
                      <a:cubicBezTo>
                        <a:pt x="1098" y="49"/>
                        <a:pt x="1108" y="54"/>
                        <a:pt x="1120" y="58"/>
                      </a:cubicBezTo>
                      <a:cubicBezTo>
                        <a:pt x="1144" y="74"/>
                        <a:pt x="1110" y="53"/>
                        <a:pt x="1145" y="68"/>
                      </a:cubicBezTo>
                      <a:cubicBezTo>
                        <a:pt x="1158" y="74"/>
                        <a:pt x="1167" y="86"/>
                        <a:pt x="1181" y="90"/>
                      </a:cubicBezTo>
                      <a:cubicBezTo>
                        <a:pt x="1193" y="98"/>
                        <a:pt x="1190" y="106"/>
                        <a:pt x="1200" y="116"/>
                      </a:cubicBezTo>
                      <a:cubicBezTo>
                        <a:pt x="1214" y="130"/>
                        <a:pt x="1246" y="133"/>
                        <a:pt x="1264" y="138"/>
                      </a:cubicBezTo>
                      <a:cubicBezTo>
                        <a:pt x="1274" y="155"/>
                        <a:pt x="1262" y="177"/>
                        <a:pt x="1283" y="183"/>
                      </a:cubicBezTo>
                      <a:cubicBezTo>
                        <a:pt x="1291" y="195"/>
                        <a:pt x="1304" y="200"/>
                        <a:pt x="1318" y="205"/>
                      </a:cubicBezTo>
                      <a:cubicBezTo>
                        <a:pt x="1319" y="236"/>
                        <a:pt x="1313" y="331"/>
                        <a:pt x="1341" y="359"/>
                      </a:cubicBezTo>
                      <a:cubicBezTo>
                        <a:pt x="1351" y="390"/>
                        <a:pt x="1341" y="424"/>
                        <a:pt x="1350" y="455"/>
                      </a:cubicBezTo>
                      <a:cubicBezTo>
                        <a:pt x="1353" y="476"/>
                        <a:pt x="1356" y="498"/>
                        <a:pt x="1360" y="519"/>
                      </a:cubicBezTo>
                      <a:cubicBezTo>
                        <a:pt x="1358" y="555"/>
                        <a:pt x="1363" y="565"/>
                        <a:pt x="1347" y="589"/>
                      </a:cubicBezTo>
                      <a:cubicBezTo>
                        <a:pt x="1344" y="635"/>
                        <a:pt x="1342" y="661"/>
                        <a:pt x="1344" y="708"/>
                      </a:cubicBezTo>
                      <a:cubicBezTo>
                        <a:pt x="1342" y="761"/>
                        <a:pt x="1358" y="806"/>
                        <a:pt x="1315" y="836"/>
                      </a:cubicBezTo>
                      <a:cubicBezTo>
                        <a:pt x="1304" y="853"/>
                        <a:pt x="1290" y="869"/>
                        <a:pt x="1277" y="884"/>
                      </a:cubicBezTo>
                      <a:cubicBezTo>
                        <a:pt x="1273" y="908"/>
                        <a:pt x="1268" y="934"/>
                        <a:pt x="1254" y="954"/>
                      </a:cubicBezTo>
                      <a:cubicBezTo>
                        <a:pt x="1251" y="965"/>
                        <a:pt x="1246" y="972"/>
                        <a:pt x="1238" y="980"/>
                      </a:cubicBezTo>
                      <a:cubicBezTo>
                        <a:pt x="1225" y="1020"/>
                        <a:pt x="1189" y="1055"/>
                        <a:pt x="1158" y="1082"/>
                      </a:cubicBezTo>
                      <a:cubicBezTo>
                        <a:pt x="1150" y="1107"/>
                        <a:pt x="1147" y="1106"/>
                        <a:pt x="1123" y="1117"/>
                      </a:cubicBezTo>
                      <a:cubicBezTo>
                        <a:pt x="1108" y="1134"/>
                        <a:pt x="1083" y="1148"/>
                        <a:pt x="1062" y="1156"/>
                      </a:cubicBezTo>
                      <a:cubicBezTo>
                        <a:pt x="1036" y="1196"/>
                        <a:pt x="987" y="1189"/>
                        <a:pt x="944" y="1191"/>
                      </a:cubicBezTo>
                      <a:cubicBezTo>
                        <a:pt x="936" y="1192"/>
                        <a:pt x="928" y="1191"/>
                        <a:pt x="921" y="1194"/>
                      </a:cubicBezTo>
                      <a:cubicBezTo>
                        <a:pt x="914" y="1197"/>
                        <a:pt x="910" y="1207"/>
                        <a:pt x="902" y="1207"/>
                      </a:cubicBezTo>
                      <a:cubicBezTo>
                        <a:pt x="871" y="1208"/>
                        <a:pt x="840" y="1209"/>
                        <a:pt x="809" y="1210"/>
                      </a:cubicBezTo>
                      <a:cubicBezTo>
                        <a:pt x="790" y="1215"/>
                        <a:pt x="776" y="1217"/>
                        <a:pt x="755" y="1220"/>
                      </a:cubicBezTo>
                      <a:cubicBezTo>
                        <a:pt x="661" y="1219"/>
                        <a:pt x="567" y="1219"/>
                        <a:pt x="473" y="1216"/>
                      </a:cubicBezTo>
                      <a:cubicBezTo>
                        <a:pt x="417" y="1214"/>
                        <a:pt x="369" y="1175"/>
                        <a:pt x="320" y="1159"/>
                      </a:cubicBezTo>
                      <a:cubicBezTo>
                        <a:pt x="307" y="1146"/>
                        <a:pt x="277" y="1141"/>
                        <a:pt x="269" y="1133"/>
                      </a:cubicBezTo>
                      <a:cubicBezTo>
                        <a:pt x="268" y="1132"/>
                        <a:pt x="269" y="1129"/>
                        <a:pt x="269" y="1127"/>
                      </a:cubicBezTo>
                      <a:close/>
                    </a:path>
                  </a:pathLst>
                </a:custGeom>
                <a:solidFill>
                  <a:srgbClr val="FFC1C1"/>
                </a:solidFill>
                <a:ln w="19050" cap="flat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1" name="Shape 761"/>
                <p:cNvSpPr/>
                <p:nvPr/>
              </p:nvSpPr>
              <p:spPr>
                <a:xfrm>
                  <a:off x="2709889" y="3225138"/>
                  <a:ext cx="228600" cy="228600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4" name="Shape 764"/>
                <p:cNvSpPr/>
                <p:nvPr/>
              </p:nvSpPr>
              <p:spPr>
                <a:xfrm>
                  <a:off x="4449487" y="3406632"/>
                  <a:ext cx="228600" cy="228600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5" name="Shape 765"/>
                <p:cNvSpPr/>
                <p:nvPr/>
              </p:nvSpPr>
              <p:spPr>
                <a:xfrm>
                  <a:off x="5608455" y="3188859"/>
                  <a:ext cx="228600" cy="228600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771" name="Shape 771"/>
              <p:cNvSpPr/>
              <p:nvPr/>
            </p:nvSpPr>
            <p:spPr>
              <a:xfrm>
                <a:off x="7752186" y="2640633"/>
                <a:ext cx="113514" cy="111834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8" name="Shape 775"/>
            <p:cNvSpPr txBox="1"/>
            <p:nvPr/>
          </p:nvSpPr>
          <p:spPr>
            <a:xfrm>
              <a:off x="6348658" y="1335512"/>
              <a:ext cx="11178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8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 </a:t>
              </a:r>
              <a:r>
                <a:rPr lang="en-US" sz="2800" b="0" i="0" u="none" strike="noStrike" cap="none" baseline="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6413" y="4300825"/>
            <a:ext cx="570716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tumor has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kinds of cells.</a:t>
            </a:r>
          </a:p>
          <a:p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1489756" y="4827508"/>
            <a:ext cx="63095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blue cells are growing </a:t>
            </a: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fastest.</a:t>
            </a: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grpSp>
        <p:nvGrpSpPr>
          <p:cNvPr id="203" name="Group 202"/>
          <p:cNvGrpSpPr/>
          <p:nvPr/>
        </p:nvGrpSpPr>
        <p:grpSpPr>
          <a:xfrm>
            <a:off x="663706" y="2497958"/>
            <a:ext cx="394065" cy="315592"/>
            <a:chOff x="1075169" y="2142661"/>
            <a:chExt cx="394065" cy="315592"/>
          </a:xfrm>
        </p:grpSpPr>
        <p:sp>
          <p:nvSpPr>
            <p:cNvPr id="204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919994" y="2516430"/>
            <a:ext cx="394065" cy="315592"/>
            <a:chOff x="1075169" y="2142661"/>
            <a:chExt cx="394065" cy="315592"/>
          </a:xfrm>
        </p:grpSpPr>
        <p:sp>
          <p:nvSpPr>
            <p:cNvPr id="207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884257" y="2163466"/>
            <a:ext cx="394065" cy="315592"/>
            <a:chOff x="1075169" y="2142661"/>
            <a:chExt cx="394065" cy="315592"/>
          </a:xfrm>
        </p:grpSpPr>
        <p:sp>
          <p:nvSpPr>
            <p:cNvPr id="210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5164171" y="2163466"/>
            <a:ext cx="394065" cy="315592"/>
            <a:chOff x="1075169" y="2142661"/>
            <a:chExt cx="394065" cy="315592"/>
          </a:xfrm>
        </p:grpSpPr>
        <p:sp>
          <p:nvSpPr>
            <p:cNvPr id="213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6587455" y="2395013"/>
            <a:ext cx="394065" cy="315592"/>
            <a:chOff x="1075169" y="2142661"/>
            <a:chExt cx="394065" cy="315592"/>
          </a:xfrm>
        </p:grpSpPr>
        <p:sp>
          <p:nvSpPr>
            <p:cNvPr id="216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7044346" y="2589543"/>
            <a:ext cx="394065" cy="315592"/>
            <a:chOff x="1058235" y="2142661"/>
            <a:chExt cx="394065" cy="315592"/>
          </a:xfrm>
        </p:grpSpPr>
        <p:sp>
          <p:nvSpPr>
            <p:cNvPr id="219" name="Shape 529"/>
            <p:cNvSpPr/>
            <p:nvPr/>
          </p:nvSpPr>
          <p:spPr>
            <a:xfrm>
              <a:off x="1058235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7040787" y="2089482"/>
            <a:ext cx="394065" cy="315592"/>
            <a:chOff x="1075169" y="2142661"/>
            <a:chExt cx="394065" cy="315592"/>
          </a:xfrm>
        </p:grpSpPr>
        <p:sp>
          <p:nvSpPr>
            <p:cNvPr id="222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6911111" y="3222571"/>
            <a:ext cx="394065" cy="315592"/>
            <a:chOff x="1075169" y="2142661"/>
            <a:chExt cx="394065" cy="315592"/>
          </a:xfrm>
        </p:grpSpPr>
        <p:sp>
          <p:nvSpPr>
            <p:cNvPr id="225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546471" y="2063459"/>
            <a:ext cx="394065" cy="315592"/>
            <a:chOff x="1075169" y="2142661"/>
            <a:chExt cx="394065" cy="315592"/>
          </a:xfrm>
        </p:grpSpPr>
        <p:sp>
          <p:nvSpPr>
            <p:cNvPr id="228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7976220" y="2252513"/>
            <a:ext cx="394065" cy="315592"/>
            <a:chOff x="1075169" y="2142661"/>
            <a:chExt cx="394065" cy="315592"/>
          </a:xfrm>
        </p:grpSpPr>
        <p:sp>
          <p:nvSpPr>
            <p:cNvPr id="231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299198" y="2581456"/>
            <a:ext cx="394065" cy="315592"/>
            <a:chOff x="1075169" y="2142661"/>
            <a:chExt cx="394065" cy="315592"/>
          </a:xfrm>
        </p:grpSpPr>
        <p:sp>
          <p:nvSpPr>
            <p:cNvPr id="234" name="Shape 529"/>
            <p:cNvSpPr/>
            <p:nvPr/>
          </p:nvSpPr>
          <p:spPr>
            <a:xfrm>
              <a:off x="1075169" y="2142661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FF66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Shape 575"/>
            <p:cNvSpPr/>
            <p:nvPr/>
          </p:nvSpPr>
          <p:spPr>
            <a:xfrm>
              <a:off x="1272202" y="2254330"/>
              <a:ext cx="113514" cy="111834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256895" y="2331674"/>
            <a:ext cx="394065" cy="315592"/>
            <a:chOff x="656275" y="1991255"/>
            <a:chExt cx="394065" cy="315592"/>
          </a:xfrm>
        </p:grpSpPr>
        <p:sp>
          <p:nvSpPr>
            <p:cNvPr id="237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583745" y="2184655"/>
            <a:ext cx="394065" cy="315592"/>
            <a:chOff x="656275" y="1991255"/>
            <a:chExt cx="394065" cy="315592"/>
          </a:xfrm>
        </p:grpSpPr>
        <p:sp>
          <p:nvSpPr>
            <p:cNvPr id="240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3490192" y="1979506"/>
            <a:ext cx="394065" cy="315592"/>
            <a:chOff x="656275" y="1991255"/>
            <a:chExt cx="394065" cy="315592"/>
          </a:xfrm>
        </p:grpSpPr>
        <p:sp>
          <p:nvSpPr>
            <p:cNvPr id="243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3888054" y="1642896"/>
            <a:ext cx="394065" cy="315592"/>
            <a:chOff x="656275" y="1991255"/>
            <a:chExt cx="394065" cy="315592"/>
          </a:xfrm>
        </p:grpSpPr>
        <p:sp>
          <p:nvSpPr>
            <p:cNvPr id="246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398522" y="2125383"/>
            <a:ext cx="394065" cy="315592"/>
            <a:chOff x="656275" y="1991255"/>
            <a:chExt cx="394065" cy="315592"/>
          </a:xfrm>
        </p:grpSpPr>
        <p:sp>
          <p:nvSpPr>
            <p:cNvPr id="249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3754304" y="2803976"/>
            <a:ext cx="394065" cy="315592"/>
            <a:chOff x="656275" y="1991255"/>
            <a:chExt cx="394065" cy="315592"/>
          </a:xfrm>
        </p:grpSpPr>
        <p:sp>
          <p:nvSpPr>
            <p:cNvPr id="252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7505099" y="3365474"/>
            <a:ext cx="394065" cy="315592"/>
            <a:chOff x="656275" y="1991255"/>
            <a:chExt cx="394065" cy="315592"/>
          </a:xfrm>
        </p:grpSpPr>
        <p:sp>
          <p:nvSpPr>
            <p:cNvPr id="255" name="Shape 487"/>
            <p:cNvSpPr/>
            <p:nvPr/>
          </p:nvSpPr>
          <p:spPr>
            <a:xfrm>
              <a:off x="656275" y="1991255"/>
              <a:ext cx="394065" cy="315592"/>
            </a:xfrm>
            <a:custGeom>
              <a:avLst/>
              <a:gdLst/>
              <a:ahLst/>
              <a:cxnLst/>
              <a:rect l="0" t="0" r="0" b="0"/>
              <a:pathLst>
                <a:path w="500" h="445" extrusionOk="0">
                  <a:moveTo>
                    <a:pt x="10" y="249"/>
                  </a:moveTo>
                  <a:cubicBezTo>
                    <a:pt x="5" y="242"/>
                    <a:pt x="3" y="236"/>
                    <a:pt x="0" y="228"/>
                  </a:cubicBezTo>
                  <a:cubicBezTo>
                    <a:pt x="4" y="194"/>
                    <a:pt x="1" y="162"/>
                    <a:pt x="24" y="136"/>
                  </a:cubicBezTo>
                  <a:cubicBezTo>
                    <a:pt x="25" y="134"/>
                    <a:pt x="26" y="131"/>
                    <a:pt x="27" y="129"/>
                  </a:cubicBezTo>
                  <a:cubicBezTo>
                    <a:pt x="28" y="123"/>
                    <a:pt x="27" y="117"/>
                    <a:pt x="29" y="112"/>
                  </a:cubicBezTo>
                  <a:cubicBezTo>
                    <a:pt x="31" y="104"/>
                    <a:pt x="63" y="77"/>
                    <a:pt x="70" y="67"/>
                  </a:cubicBezTo>
                  <a:cubicBezTo>
                    <a:pt x="74" y="53"/>
                    <a:pt x="89" y="50"/>
                    <a:pt x="101" y="45"/>
                  </a:cubicBezTo>
                  <a:cubicBezTo>
                    <a:pt x="106" y="28"/>
                    <a:pt x="120" y="30"/>
                    <a:pt x="135" y="26"/>
                  </a:cubicBezTo>
                  <a:cubicBezTo>
                    <a:pt x="150" y="15"/>
                    <a:pt x="160" y="7"/>
                    <a:pt x="178" y="2"/>
                  </a:cubicBezTo>
                  <a:cubicBezTo>
                    <a:pt x="408" y="4"/>
                    <a:pt x="304" y="0"/>
                    <a:pt x="399" y="16"/>
                  </a:cubicBezTo>
                  <a:cubicBezTo>
                    <a:pt x="414" y="27"/>
                    <a:pt x="415" y="44"/>
                    <a:pt x="425" y="57"/>
                  </a:cubicBezTo>
                  <a:cubicBezTo>
                    <a:pt x="430" y="63"/>
                    <a:pt x="440" y="65"/>
                    <a:pt x="447" y="67"/>
                  </a:cubicBezTo>
                  <a:cubicBezTo>
                    <a:pt x="452" y="76"/>
                    <a:pt x="458" y="75"/>
                    <a:pt x="466" y="81"/>
                  </a:cubicBezTo>
                  <a:cubicBezTo>
                    <a:pt x="470" y="97"/>
                    <a:pt x="473" y="110"/>
                    <a:pt x="485" y="122"/>
                  </a:cubicBezTo>
                  <a:cubicBezTo>
                    <a:pt x="499" y="169"/>
                    <a:pt x="500" y="225"/>
                    <a:pt x="480" y="271"/>
                  </a:cubicBezTo>
                  <a:cubicBezTo>
                    <a:pt x="478" y="286"/>
                    <a:pt x="479" y="290"/>
                    <a:pt x="466" y="297"/>
                  </a:cubicBezTo>
                  <a:cubicBezTo>
                    <a:pt x="459" y="307"/>
                    <a:pt x="453" y="321"/>
                    <a:pt x="447" y="333"/>
                  </a:cubicBezTo>
                  <a:cubicBezTo>
                    <a:pt x="445" y="338"/>
                    <a:pt x="446" y="344"/>
                    <a:pt x="442" y="348"/>
                  </a:cubicBezTo>
                  <a:cubicBezTo>
                    <a:pt x="438" y="352"/>
                    <a:pt x="427" y="357"/>
                    <a:pt x="427" y="357"/>
                  </a:cubicBezTo>
                  <a:cubicBezTo>
                    <a:pt x="419" y="370"/>
                    <a:pt x="425" y="362"/>
                    <a:pt x="408" y="379"/>
                  </a:cubicBezTo>
                  <a:cubicBezTo>
                    <a:pt x="406" y="381"/>
                    <a:pt x="401" y="386"/>
                    <a:pt x="401" y="386"/>
                  </a:cubicBezTo>
                  <a:cubicBezTo>
                    <a:pt x="397" y="400"/>
                    <a:pt x="389" y="401"/>
                    <a:pt x="379" y="410"/>
                  </a:cubicBezTo>
                  <a:cubicBezTo>
                    <a:pt x="348" y="437"/>
                    <a:pt x="369" y="428"/>
                    <a:pt x="307" y="432"/>
                  </a:cubicBezTo>
                  <a:cubicBezTo>
                    <a:pt x="261" y="445"/>
                    <a:pt x="209" y="443"/>
                    <a:pt x="163" y="429"/>
                  </a:cubicBezTo>
                  <a:cubicBezTo>
                    <a:pt x="156" y="424"/>
                    <a:pt x="149" y="423"/>
                    <a:pt x="142" y="417"/>
                  </a:cubicBezTo>
                  <a:cubicBezTo>
                    <a:pt x="125" y="403"/>
                    <a:pt x="112" y="389"/>
                    <a:pt x="91" y="384"/>
                  </a:cubicBezTo>
                  <a:cubicBezTo>
                    <a:pt x="86" y="374"/>
                    <a:pt x="79" y="373"/>
                    <a:pt x="72" y="364"/>
                  </a:cubicBezTo>
                  <a:cubicBezTo>
                    <a:pt x="56" y="343"/>
                    <a:pt x="49" y="320"/>
                    <a:pt x="27" y="304"/>
                  </a:cubicBezTo>
                  <a:cubicBezTo>
                    <a:pt x="18" y="282"/>
                    <a:pt x="10" y="275"/>
                    <a:pt x="10" y="249"/>
                  </a:cubicBezTo>
                  <a:close/>
                </a:path>
              </a:pathLst>
            </a:custGeom>
            <a:solidFill>
              <a:srgbClr val="E2E41A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Shape 564"/>
            <p:cNvSpPr/>
            <p:nvPr/>
          </p:nvSpPr>
          <p:spPr>
            <a:xfrm>
              <a:off x="810675" y="2093369"/>
              <a:ext cx="113515" cy="11183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23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" grpId="0" build="p"/>
      <p:bldP spid="2" grpId="0"/>
      <p:bldP spid="2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Shape 781"/>
          <p:cNvSpPr txBox="1">
            <a:spLocks noGrp="1"/>
          </p:cNvSpPr>
          <p:nvPr>
            <p:ph type="title"/>
          </p:nvPr>
        </p:nvSpPr>
        <p:spPr>
          <a:xfrm>
            <a:off x="402501" y="141051"/>
            <a:ext cx="85976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What </a:t>
            </a: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will happen next?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881" name="Shape 881"/>
          <p:cNvGrpSpPr/>
          <p:nvPr/>
        </p:nvGrpSpPr>
        <p:grpSpPr>
          <a:xfrm>
            <a:off x="1123336" y="2429092"/>
            <a:ext cx="2334847" cy="1749518"/>
            <a:chOff x="2221130" y="1136616"/>
            <a:chExt cx="4701977" cy="3576173"/>
          </a:xfrm>
        </p:grpSpPr>
        <p:grpSp>
          <p:nvGrpSpPr>
            <p:cNvPr id="882" name="Shape 882"/>
            <p:cNvGrpSpPr/>
            <p:nvPr/>
          </p:nvGrpSpPr>
          <p:grpSpPr>
            <a:xfrm>
              <a:off x="2545537" y="1811678"/>
              <a:ext cx="987287" cy="903973"/>
              <a:chOff x="310" y="500"/>
              <a:chExt cx="474" cy="433"/>
            </a:xfrm>
          </p:grpSpPr>
          <p:sp>
            <p:nvSpPr>
              <p:cNvPr id="883" name="Shape 883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4" name="Shape 884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FF00FF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85" name="Shape 885"/>
            <p:cNvGrpSpPr/>
            <p:nvPr/>
          </p:nvGrpSpPr>
          <p:grpSpPr>
            <a:xfrm>
              <a:off x="2221130" y="2833846"/>
              <a:ext cx="987287" cy="903973"/>
              <a:chOff x="310" y="500"/>
              <a:chExt cx="474" cy="433"/>
            </a:xfrm>
          </p:grpSpPr>
          <p:sp>
            <p:nvSpPr>
              <p:cNvPr id="886" name="Shape 886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7" name="Shape 887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88" name="Shape 888"/>
            <p:cNvGrpSpPr/>
            <p:nvPr/>
          </p:nvGrpSpPr>
          <p:grpSpPr>
            <a:xfrm>
              <a:off x="5935820" y="2209544"/>
              <a:ext cx="987287" cy="903973"/>
              <a:chOff x="310" y="500"/>
              <a:chExt cx="474" cy="433"/>
            </a:xfrm>
          </p:grpSpPr>
          <p:sp>
            <p:nvSpPr>
              <p:cNvPr id="889" name="Shape 889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0" name="Shape 890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91" name="Shape 891"/>
            <p:cNvGrpSpPr/>
            <p:nvPr/>
          </p:nvGrpSpPr>
          <p:grpSpPr>
            <a:xfrm>
              <a:off x="5290975" y="1520107"/>
              <a:ext cx="987287" cy="903973"/>
              <a:chOff x="310" y="500"/>
              <a:chExt cx="474" cy="433"/>
            </a:xfrm>
          </p:grpSpPr>
          <p:sp>
            <p:nvSpPr>
              <p:cNvPr id="892" name="Shape 892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3" name="Shape 893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94" name="Shape 894"/>
            <p:cNvGrpSpPr/>
            <p:nvPr/>
          </p:nvGrpSpPr>
          <p:grpSpPr>
            <a:xfrm>
              <a:off x="4385272" y="1153519"/>
              <a:ext cx="987287" cy="903973"/>
              <a:chOff x="310" y="500"/>
              <a:chExt cx="474" cy="433"/>
            </a:xfrm>
          </p:grpSpPr>
          <p:sp>
            <p:nvSpPr>
              <p:cNvPr id="895" name="Shape 895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6" name="Shape 896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FF00FF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97" name="Shape 897"/>
            <p:cNvGrpSpPr/>
            <p:nvPr/>
          </p:nvGrpSpPr>
          <p:grpSpPr>
            <a:xfrm>
              <a:off x="3385440" y="1136616"/>
              <a:ext cx="987287" cy="903973"/>
              <a:chOff x="310" y="500"/>
              <a:chExt cx="474" cy="433"/>
            </a:xfrm>
          </p:grpSpPr>
          <p:sp>
            <p:nvSpPr>
              <p:cNvPr id="898" name="Shape 898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9" name="Shape 899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FF00FF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0" name="Shape 900"/>
            <p:cNvGrpSpPr/>
            <p:nvPr/>
          </p:nvGrpSpPr>
          <p:grpSpPr>
            <a:xfrm>
              <a:off x="3363044" y="2173312"/>
              <a:ext cx="987287" cy="903973"/>
              <a:chOff x="310" y="500"/>
              <a:chExt cx="474" cy="433"/>
            </a:xfrm>
          </p:grpSpPr>
          <p:sp>
            <p:nvSpPr>
              <p:cNvPr id="901" name="Shape 901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2" name="Shape 902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FF00FF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3" name="Shape 903"/>
            <p:cNvGrpSpPr/>
            <p:nvPr/>
          </p:nvGrpSpPr>
          <p:grpSpPr>
            <a:xfrm>
              <a:off x="4411997" y="2093157"/>
              <a:ext cx="987287" cy="903973"/>
              <a:chOff x="310" y="500"/>
              <a:chExt cx="474" cy="433"/>
            </a:xfrm>
          </p:grpSpPr>
          <p:sp>
            <p:nvSpPr>
              <p:cNvPr id="904" name="Shape 904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5" name="Shape 905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6" name="Shape 906"/>
            <p:cNvGrpSpPr/>
            <p:nvPr/>
          </p:nvGrpSpPr>
          <p:grpSpPr>
            <a:xfrm>
              <a:off x="5062418" y="2761368"/>
              <a:ext cx="987287" cy="903973"/>
              <a:chOff x="310" y="500"/>
              <a:chExt cx="474" cy="433"/>
            </a:xfrm>
          </p:grpSpPr>
          <p:sp>
            <p:nvSpPr>
              <p:cNvPr id="907" name="Shape 907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8" name="Shape 908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9" name="Shape 909"/>
            <p:cNvGrpSpPr/>
            <p:nvPr/>
          </p:nvGrpSpPr>
          <p:grpSpPr>
            <a:xfrm>
              <a:off x="3125102" y="3502210"/>
              <a:ext cx="987287" cy="903973"/>
              <a:chOff x="310" y="500"/>
              <a:chExt cx="474" cy="433"/>
            </a:xfrm>
          </p:grpSpPr>
          <p:sp>
            <p:nvSpPr>
              <p:cNvPr id="910" name="Shape 910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1" name="Shape 911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12" name="Shape 912"/>
            <p:cNvGrpSpPr/>
            <p:nvPr/>
          </p:nvGrpSpPr>
          <p:grpSpPr>
            <a:xfrm>
              <a:off x="3943347" y="2997133"/>
              <a:ext cx="987287" cy="903973"/>
              <a:chOff x="310" y="500"/>
              <a:chExt cx="474" cy="433"/>
            </a:xfrm>
          </p:grpSpPr>
          <p:sp>
            <p:nvSpPr>
              <p:cNvPr id="913" name="Shape 913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4" name="Shape 914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15" name="Shape 915"/>
            <p:cNvGrpSpPr/>
            <p:nvPr/>
          </p:nvGrpSpPr>
          <p:grpSpPr>
            <a:xfrm>
              <a:off x="4372727" y="3808815"/>
              <a:ext cx="987287" cy="903973"/>
              <a:chOff x="310" y="500"/>
              <a:chExt cx="474" cy="433"/>
            </a:xfrm>
          </p:grpSpPr>
          <p:sp>
            <p:nvSpPr>
              <p:cNvPr id="916" name="Shape 916"/>
              <p:cNvSpPr/>
              <p:nvPr/>
            </p:nvSpPr>
            <p:spPr>
              <a:xfrm>
                <a:off x="310" y="500"/>
                <a:ext cx="474" cy="433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7" name="Shape 917"/>
              <p:cNvSpPr/>
              <p:nvPr/>
            </p:nvSpPr>
            <p:spPr>
              <a:xfrm>
                <a:off x="363" y="603"/>
                <a:ext cx="38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500" h="445" extrusionOk="0">
                    <a:moveTo>
                      <a:pt x="10" y="249"/>
                    </a:moveTo>
                    <a:cubicBezTo>
                      <a:pt x="5" y="242"/>
                      <a:pt x="3" y="236"/>
                      <a:pt x="0" y="228"/>
                    </a:cubicBezTo>
                    <a:cubicBezTo>
                      <a:pt x="4" y="194"/>
                      <a:pt x="1" y="162"/>
                      <a:pt x="24" y="136"/>
                    </a:cubicBezTo>
                    <a:cubicBezTo>
                      <a:pt x="25" y="134"/>
                      <a:pt x="26" y="131"/>
                      <a:pt x="27" y="129"/>
                    </a:cubicBezTo>
                    <a:cubicBezTo>
                      <a:pt x="28" y="123"/>
                      <a:pt x="27" y="117"/>
                      <a:pt x="29" y="112"/>
                    </a:cubicBezTo>
                    <a:cubicBezTo>
                      <a:pt x="31" y="104"/>
                      <a:pt x="63" y="77"/>
                      <a:pt x="70" y="67"/>
                    </a:cubicBezTo>
                    <a:cubicBezTo>
                      <a:pt x="74" y="53"/>
                      <a:pt x="89" y="50"/>
                      <a:pt x="101" y="45"/>
                    </a:cubicBezTo>
                    <a:cubicBezTo>
                      <a:pt x="106" y="28"/>
                      <a:pt x="120" y="30"/>
                      <a:pt x="135" y="26"/>
                    </a:cubicBezTo>
                    <a:cubicBezTo>
                      <a:pt x="150" y="15"/>
                      <a:pt x="160" y="7"/>
                      <a:pt x="178" y="2"/>
                    </a:cubicBezTo>
                    <a:cubicBezTo>
                      <a:pt x="408" y="4"/>
                      <a:pt x="304" y="0"/>
                      <a:pt x="399" y="16"/>
                    </a:cubicBezTo>
                    <a:cubicBezTo>
                      <a:pt x="414" y="27"/>
                      <a:pt x="415" y="44"/>
                      <a:pt x="425" y="57"/>
                    </a:cubicBezTo>
                    <a:cubicBezTo>
                      <a:pt x="430" y="63"/>
                      <a:pt x="440" y="65"/>
                      <a:pt x="447" y="67"/>
                    </a:cubicBezTo>
                    <a:cubicBezTo>
                      <a:pt x="452" y="76"/>
                      <a:pt x="458" y="75"/>
                      <a:pt x="466" y="81"/>
                    </a:cubicBezTo>
                    <a:cubicBezTo>
                      <a:pt x="470" y="97"/>
                      <a:pt x="473" y="110"/>
                      <a:pt x="485" y="122"/>
                    </a:cubicBezTo>
                    <a:cubicBezTo>
                      <a:pt x="499" y="169"/>
                      <a:pt x="500" y="225"/>
                      <a:pt x="480" y="271"/>
                    </a:cubicBezTo>
                    <a:cubicBezTo>
                      <a:pt x="478" y="286"/>
                      <a:pt x="479" y="290"/>
                      <a:pt x="466" y="297"/>
                    </a:cubicBezTo>
                    <a:cubicBezTo>
                      <a:pt x="459" y="307"/>
                      <a:pt x="453" y="321"/>
                      <a:pt x="447" y="333"/>
                    </a:cubicBezTo>
                    <a:cubicBezTo>
                      <a:pt x="445" y="338"/>
                      <a:pt x="446" y="344"/>
                      <a:pt x="442" y="348"/>
                    </a:cubicBezTo>
                    <a:cubicBezTo>
                      <a:pt x="438" y="352"/>
                      <a:pt x="427" y="357"/>
                      <a:pt x="427" y="357"/>
                    </a:cubicBezTo>
                    <a:cubicBezTo>
                      <a:pt x="419" y="370"/>
                      <a:pt x="425" y="362"/>
                      <a:pt x="408" y="379"/>
                    </a:cubicBezTo>
                    <a:cubicBezTo>
                      <a:pt x="406" y="381"/>
                      <a:pt x="401" y="386"/>
                      <a:pt x="401" y="386"/>
                    </a:cubicBezTo>
                    <a:cubicBezTo>
                      <a:pt x="397" y="400"/>
                      <a:pt x="389" y="401"/>
                      <a:pt x="379" y="410"/>
                    </a:cubicBezTo>
                    <a:cubicBezTo>
                      <a:pt x="348" y="437"/>
                      <a:pt x="369" y="428"/>
                      <a:pt x="307" y="432"/>
                    </a:cubicBezTo>
                    <a:cubicBezTo>
                      <a:pt x="261" y="445"/>
                      <a:pt x="209" y="443"/>
                      <a:pt x="163" y="429"/>
                    </a:cubicBezTo>
                    <a:cubicBezTo>
                      <a:pt x="156" y="424"/>
                      <a:pt x="149" y="423"/>
                      <a:pt x="142" y="417"/>
                    </a:cubicBezTo>
                    <a:cubicBezTo>
                      <a:pt x="125" y="403"/>
                      <a:pt x="112" y="389"/>
                      <a:pt x="91" y="384"/>
                    </a:cubicBezTo>
                    <a:cubicBezTo>
                      <a:pt x="86" y="374"/>
                      <a:pt x="79" y="373"/>
                      <a:pt x="72" y="364"/>
                    </a:cubicBezTo>
                    <a:cubicBezTo>
                      <a:pt x="56" y="343"/>
                      <a:pt x="49" y="320"/>
                      <a:pt x="27" y="304"/>
                    </a:cubicBezTo>
                    <a:cubicBezTo>
                      <a:pt x="18" y="282"/>
                      <a:pt x="10" y="275"/>
                      <a:pt x="10" y="249"/>
                    </a:cubicBezTo>
                    <a:close/>
                  </a:path>
                </a:pathLst>
              </a:custGeom>
              <a:solidFill>
                <a:srgbClr val="E2E41A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18" name="Shape 918"/>
            <p:cNvSpPr/>
            <p:nvPr/>
          </p:nvSpPr>
          <p:spPr>
            <a:xfrm>
              <a:off x="5852089" y="1926291"/>
              <a:ext cx="228600" cy="2286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9" name="Shape 919"/>
            <p:cNvSpPr/>
            <p:nvPr/>
          </p:nvSpPr>
          <p:spPr>
            <a:xfrm>
              <a:off x="2709889" y="3225138"/>
              <a:ext cx="228600" cy="2286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0" name="Shape 920"/>
            <p:cNvSpPr/>
            <p:nvPr/>
          </p:nvSpPr>
          <p:spPr>
            <a:xfrm>
              <a:off x="3927344" y="2596398"/>
              <a:ext cx="228600" cy="228600"/>
            </a:xfrm>
            <a:prstGeom prst="ellipse">
              <a:avLst/>
            </a:prstGeom>
            <a:solidFill>
              <a:srgbClr val="FF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1" name="Shape 921"/>
            <p:cNvSpPr/>
            <p:nvPr/>
          </p:nvSpPr>
          <p:spPr>
            <a:xfrm>
              <a:off x="4851576" y="4245026"/>
              <a:ext cx="228600" cy="228600"/>
            </a:xfrm>
            <a:prstGeom prst="ellipse">
              <a:avLst/>
            </a:prstGeom>
            <a:solidFill>
              <a:srgbClr val="C3E43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2" name="Shape 922"/>
            <p:cNvSpPr/>
            <p:nvPr/>
          </p:nvSpPr>
          <p:spPr>
            <a:xfrm>
              <a:off x="4449487" y="3406632"/>
              <a:ext cx="228600" cy="2286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3" name="Shape 923"/>
            <p:cNvSpPr/>
            <p:nvPr/>
          </p:nvSpPr>
          <p:spPr>
            <a:xfrm>
              <a:off x="5608455" y="3188859"/>
              <a:ext cx="228600" cy="2286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4" name="Shape 924"/>
            <p:cNvSpPr/>
            <p:nvPr/>
          </p:nvSpPr>
          <p:spPr>
            <a:xfrm>
              <a:off x="3094118" y="2173311"/>
              <a:ext cx="228600" cy="228600"/>
            </a:xfrm>
            <a:prstGeom prst="ellipse">
              <a:avLst/>
            </a:prstGeom>
            <a:solidFill>
              <a:srgbClr val="FF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5" name="Shape 925"/>
            <p:cNvSpPr/>
            <p:nvPr/>
          </p:nvSpPr>
          <p:spPr>
            <a:xfrm>
              <a:off x="6493362" y="2557613"/>
              <a:ext cx="228600" cy="2286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6" name="Shape 926"/>
            <p:cNvSpPr/>
            <p:nvPr/>
          </p:nvSpPr>
          <p:spPr>
            <a:xfrm>
              <a:off x="4927219" y="1524000"/>
              <a:ext cx="228600" cy="228600"/>
            </a:xfrm>
            <a:prstGeom prst="ellipse">
              <a:avLst/>
            </a:prstGeom>
            <a:solidFill>
              <a:srgbClr val="FF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7" name="Shape 927"/>
          <p:cNvGrpSpPr/>
          <p:nvPr/>
        </p:nvGrpSpPr>
        <p:grpSpPr>
          <a:xfrm>
            <a:off x="1824374" y="2629304"/>
            <a:ext cx="766608" cy="1286263"/>
            <a:chOff x="7099092" y="2206750"/>
            <a:chExt cx="766608" cy="1286263"/>
          </a:xfrm>
        </p:grpSpPr>
        <p:sp>
          <p:nvSpPr>
            <p:cNvPr id="928" name="Shape 928"/>
            <p:cNvSpPr/>
            <p:nvPr/>
          </p:nvSpPr>
          <p:spPr>
            <a:xfrm>
              <a:off x="7099092" y="3381178"/>
              <a:ext cx="113514" cy="111834"/>
            </a:xfrm>
            <a:prstGeom prst="ellipse">
              <a:avLst/>
            </a:prstGeom>
            <a:solidFill>
              <a:srgbClr val="C3E43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9" name="Shape 929"/>
            <p:cNvSpPr/>
            <p:nvPr/>
          </p:nvSpPr>
          <p:spPr>
            <a:xfrm>
              <a:off x="7752186" y="2640633"/>
              <a:ext cx="113514" cy="111834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0" name="Shape 930"/>
            <p:cNvSpPr/>
            <p:nvPr/>
          </p:nvSpPr>
          <p:spPr>
            <a:xfrm>
              <a:off x="7236147" y="2206750"/>
              <a:ext cx="113514" cy="111834"/>
            </a:xfrm>
            <a:prstGeom prst="ellipse">
              <a:avLst/>
            </a:prstGeom>
            <a:solidFill>
              <a:srgbClr val="FF66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1" name="Shape 931"/>
          <p:cNvSpPr txBox="1">
            <a:spLocks noGrp="1"/>
          </p:cNvSpPr>
          <p:nvPr>
            <p:ph type="body" idx="1"/>
          </p:nvPr>
        </p:nvSpPr>
        <p:spPr>
          <a:xfrm>
            <a:off x="406918" y="5195759"/>
            <a:ext cx="8392518" cy="26197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hat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happen to the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pink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yellow</a:t>
            </a:r>
            <a:r>
              <a:rPr lang="en-US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cells?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be the result for the tumor?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04850" marR="0" lvl="1" indent="-133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2" name="Shape 932"/>
          <p:cNvSpPr txBox="1"/>
          <p:nvPr/>
        </p:nvSpPr>
        <p:spPr>
          <a:xfrm>
            <a:off x="98297" y="1371727"/>
            <a:ext cx="1738869" cy="3338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3" name="Shape 933"/>
          <p:cNvSpPr txBox="1"/>
          <p:nvPr/>
        </p:nvSpPr>
        <p:spPr>
          <a:xfrm>
            <a:off x="6821678" y="1329722"/>
            <a:ext cx="2027772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4" name="Shape 934"/>
          <p:cNvSpPr/>
          <p:nvPr/>
        </p:nvSpPr>
        <p:spPr>
          <a:xfrm>
            <a:off x="4089017" y="3113639"/>
            <a:ext cx="1296958" cy="58159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40886" y="2172096"/>
            <a:ext cx="3277919" cy="2745638"/>
            <a:chOff x="5779554" y="1870071"/>
            <a:chExt cx="3277919" cy="2745638"/>
          </a:xfrm>
        </p:grpSpPr>
        <p:grpSp>
          <p:nvGrpSpPr>
            <p:cNvPr id="5" name="Group 4"/>
            <p:cNvGrpSpPr/>
            <p:nvPr/>
          </p:nvGrpSpPr>
          <p:grpSpPr>
            <a:xfrm>
              <a:off x="8313219" y="1870071"/>
              <a:ext cx="744254" cy="823237"/>
              <a:chOff x="8313219" y="1870071"/>
              <a:chExt cx="744254" cy="823237"/>
            </a:xfrm>
          </p:grpSpPr>
          <p:sp>
            <p:nvSpPr>
              <p:cNvPr id="156" name="Shape 815"/>
              <p:cNvSpPr/>
              <p:nvPr/>
            </p:nvSpPr>
            <p:spPr>
              <a:xfrm>
                <a:off x="8313219" y="2251071"/>
                <a:ext cx="490254" cy="442237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815"/>
              <p:cNvSpPr/>
              <p:nvPr/>
            </p:nvSpPr>
            <p:spPr>
              <a:xfrm>
                <a:off x="8567219" y="1870071"/>
                <a:ext cx="490254" cy="442237"/>
              </a:xfrm>
              <a:custGeom>
                <a:avLst/>
                <a:gdLst/>
                <a:ahLst/>
                <a:cxnLst/>
                <a:rect l="0" t="0" r="0" b="0"/>
                <a:pathLst>
                  <a:path w="1363" h="1220" extrusionOk="0">
                    <a:moveTo>
                      <a:pt x="269" y="1127"/>
                    </a:moveTo>
                    <a:cubicBezTo>
                      <a:pt x="252" y="1110"/>
                      <a:pt x="231" y="1096"/>
                      <a:pt x="214" y="1079"/>
                    </a:cubicBezTo>
                    <a:cubicBezTo>
                      <a:pt x="201" y="1066"/>
                      <a:pt x="192" y="1055"/>
                      <a:pt x="176" y="1044"/>
                    </a:cubicBezTo>
                    <a:cubicBezTo>
                      <a:pt x="166" y="1030"/>
                      <a:pt x="158" y="1008"/>
                      <a:pt x="144" y="999"/>
                    </a:cubicBezTo>
                    <a:cubicBezTo>
                      <a:pt x="140" y="986"/>
                      <a:pt x="137" y="980"/>
                      <a:pt x="128" y="970"/>
                    </a:cubicBezTo>
                    <a:cubicBezTo>
                      <a:pt x="124" y="955"/>
                      <a:pt x="112" y="950"/>
                      <a:pt x="102" y="938"/>
                    </a:cubicBezTo>
                    <a:cubicBezTo>
                      <a:pt x="95" y="929"/>
                      <a:pt x="93" y="918"/>
                      <a:pt x="86" y="909"/>
                    </a:cubicBezTo>
                    <a:cubicBezTo>
                      <a:pt x="79" y="887"/>
                      <a:pt x="61" y="871"/>
                      <a:pt x="54" y="848"/>
                    </a:cubicBezTo>
                    <a:cubicBezTo>
                      <a:pt x="53" y="825"/>
                      <a:pt x="60" y="795"/>
                      <a:pt x="41" y="778"/>
                    </a:cubicBezTo>
                    <a:cubicBezTo>
                      <a:pt x="35" y="759"/>
                      <a:pt x="28" y="739"/>
                      <a:pt x="22" y="720"/>
                    </a:cubicBezTo>
                    <a:cubicBezTo>
                      <a:pt x="23" y="680"/>
                      <a:pt x="0" y="525"/>
                      <a:pt x="45" y="468"/>
                    </a:cubicBezTo>
                    <a:cubicBezTo>
                      <a:pt x="48" y="454"/>
                      <a:pt x="51" y="451"/>
                      <a:pt x="61" y="442"/>
                    </a:cubicBezTo>
                    <a:cubicBezTo>
                      <a:pt x="66" y="418"/>
                      <a:pt x="59" y="356"/>
                      <a:pt x="89" y="346"/>
                    </a:cubicBezTo>
                    <a:cubicBezTo>
                      <a:pt x="98" y="333"/>
                      <a:pt x="98" y="318"/>
                      <a:pt x="109" y="308"/>
                    </a:cubicBezTo>
                    <a:cubicBezTo>
                      <a:pt x="113" y="294"/>
                      <a:pt x="113" y="279"/>
                      <a:pt x="118" y="266"/>
                    </a:cubicBezTo>
                    <a:cubicBezTo>
                      <a:pt x="121" y="259"/>
                      <a:pt x="146" y="236"/>
                      <a:pt x="153" y="231"/>
                    </a:cubicBezTo>
                    <a:cubicBezTo>
                      <a:pt x="159" y="215"/>
                      <a:pt x="173" y="212"/>
                      <a:pt x="185" y="202"/>
                    </a:cubicBezTo>
                    <a:cubicBezTo>
                      <a:pt x="187" y="200"/>
                      <a:pt x="190" y="198"/>
                      <a:pt x="192" y="196"/>
                    </a:cubicBezTo>
                    <a:cubicBezTo>
                      <a:pt x="194" y="193"/>
                      <a:pt x="195" y="189"/>
                      <a:pt x="198" y="186"/>
                    </a:cubicBezTo>
                    <a:cubicBezTo>
                      <a:pt x="206" y="178"/>
                      <a:pt x="217" y="179"/>
                      <a:pt x="224" y="170"/>
                    </a:cubicBezTo>
                    <a:cubicBezTo>
                      <a:pt x="234" y="157"/>
                      <a:pt x="240" y="150"/>
                      <a:pt x="256" y="144"/>
                    </a:cubicBezTo>
                    <a:cubicBezTo>
                      <a:pt x="263" y="133"/>
                      <a:pt x="269" y="129"/>
                      <a:pt x="281" y="125"/>
                    </a:cubicBezTo>
                    <a:cubicBezTo>
                      <a:pt x="299" y="109"/>
                      <a:pt x="315" y="91"/>
                      <a:pt x="339" y="84"/>
                    </a:cubicBezTo>
                    <a:cubicBezTo>
                      <a:pt x="357" y="63"/>
                      <a:pt x="376" y="57"/>
                      <a:pt x="403" y="52"/>
                    </a:cubicBezTo>
                    <a:cubicBezTo>
                      <a:pt x="448" y="0"/>
                      <a:pt x="559" y="15"/>
                      <a:pt x="614" y="13"/>
                    </a:cubicBezTo>
                    <a:cubicBezTo>
                      <a:pt x="713" y="2"/>
                      <a:pt x="813" y="15"/>
                      <a:pt x="912" y="20"/>
                    </a:cubicBezTo>
                    <a:cubicBezTo>
                      <a:pt x="955" y="34"/>
                      <a:pt x="1013" y="31"/>
                      <a:pt x="1053" y="32"/>
                    </a:cubicBezTo>
                    <a:cubicBezTo>
                      <a:pt x="1064" y="37"/>
                      <a:pt x="1076" y="38"/>
                      <a:pt x="1088" y="42"/>
                    </a:cubicBezTo>
                    <a:cubicBezTo>
                      <a:pt x="1098" y="49"/>
                      <a:pt x="1108" y="54"/>
                      <a:pt x="1120" y="58"/>
                    </a:cubicBezTo>
                    <a:cubicBezTo>
                      <a:pt x="1144" y="74"/>
                      <a:pt x="1110" y="53"/>
                      <a:pt x="1145" y="68"/>
                    </a:cubicBezTo>
                    <a:cubicBezTo>
                      <a:pt x="1158" y="74"/>
                      <a:pt x="1167" y="86"/>
                      <a:pt x="1181" y="90"/>
                    </a:cubicBezTo>
                    <a:cubicBezTo>
                      <a:pt x="1193" y="98"/>
                      <a:pt x="1190" y="106"/>
                      <a:pt x="1200" y="116"/>
                    </a:cubicBezTo>
                    <a:cubicBezTo>
                      <a:pt x="1214" y="130"/>
                      <a:pt x="1246" y="133"/>
                      <a:pt x="1264" y="138"/>
                    </a:cubicBezTo>
                    <a:cubicBezTo>
                      <a:pt x="1274" y="155"/>
                      <a:pt x="1262" y="177"/>
                      <a:pt x="1283" y="183"/>
                    </a:cubicBezTo>
                    <a:cubicBezTo>
                      <a:pt x="1291" y="195"/>
                      <a:pt x="1304" y="200"/>
                      <a:pt x="1318" y="205"/>
                    </a:cubicBezTo>
                    <a:cubicBezTo>
                      <a:pt x="1319" y="236"/>
                      <a:pt x="1313" y="331"/>
                      <a:pt x="1341" y="359"/>
                    </a:cubicBezTo>
                    <a:cubicBezTo>
                      <a:pt x="1351" y="390"/>
                      <a:pt x="1341" y="424"/>
                      <a:pt x="1350" y="455"/>
                    </a:cubicBezTo>
                    <a:cubicBezTo>
                      <a:pt x="1353" y="476"/>
                      <a:pt x="1356" y="498"/>
                      <a:pt x="1360" y="519"/>
                    </a:cubicBezTo>
                    <a:cubicBezTo>
                      <a:pt x="1358" y="555"/>
                      <a:pt x="1363" y="565"/>
                      <a:pt x="1347" y="589"/>
                    </a:cubicBezTo>
                    <a:cubicBezTo>
                      <a:pt x="1344" y="635"/>
                      <a:pt x="1342" y="661"/>
                      <a:pt x="1344" y="708"/>
                    </a:cubicBezTo>
                    <a:cubicBezTo>
                      <a:pt x="1342" y="761"/>
                      <a:pt x="1358" y="806"/>
                      <a:pt x="1315" y="836"/>
                    </a:cubicBezTo>
                    <a:cubicBezTo>
                      <a:pt x="1304" y="853"/>
                      <a:pt x="1290" y="869"/>
                      <a:pt x="1277" y="884"/>
                    </a:cubicBezTo>
                    <a:cubicBezTo>
                      <a:pt x="1273" y="908"/>
                      <a:pt x="1268" y="934"/>
                      <a:pt x="1254" y="954"/>
                    </a:cubicBezTo>
                    <a:cubicBezTo>
                      <a:pt x="1251" y="965"/>
                      <a:pt x="1246" y="972"/>
                      <a:pt x="1238" y="980"/>
                    </a:cubicBezTo>
                    <a:cubicBezTo>
                      <a:pt x="1225" y="1020"/>
                      <a:pt x="1189" y="1055"/>
                      <a:pt x="1158" y="1082"/>
                    </a:cubicBezTo>
                    <a:cubicBezTo>
                      <a:pt x="1150" y="1107"/>
                      <a:pt x="1147" y="1106"/>
                      <a:pt x="1123" y="1117"/>
                    </a:cubicBezTo>
                    <a:cubicBezTo>
                      <a:pt x="1108" y="1134"/>
                      <a:pt x="1083" y="1148"/>
                      <a:pt x="1062" y="1156"/>
                    </a:cubicBezTo>
                    <a:cubicBezTo>
                      <a:pt x="1036" y="1196"/>
                      <a:pt x="987" y="1189"/>
                      <a:pt x="944" y="1191"/>
                    </a:cubicBezTo>
                    <a:cubicBezTo>
                      <a:pt x="936" y="1192"/>
                      <a:pt x="928" y="1191"/>
                      <a:pt x="921" y="1194"/>
                    </a:cubicBezTo>
                    <a:cubicBezTo>
                      <a:pt x="914" y="1197"/>
                      <a:pt x="910" y="1207"/>
                      <a:pt x="902" y="1207"/>
                    </a:cubicBezTo>
                    <a:cubicBezTo>
                      <a:pt x="871" y="1208"/>
                      <a:pt x="840" y="1209"/>
                      <a:pt x="809" y="1210"/>
                    </a:cubicBezTo>
                    <a:cubicBezTo>
                      <a:pt x="790" y="1215"/>
                      <a:pt x="776" y="1217"/>
                      <a:pt x="755" y="1220"/>
                    </a:cubicBezTo>
                    <a:cubicBezTo>
                      <a:pt x="661" y="1219"/>
                      <a:pt x="567" y="1219"/>
                      <a:pt x="473" y="1216"/>
                    </a:cubicBezTo>
                    <a:cubicBezTo>
                      <a:pt x="417" y="1214"/>
                      <a:pt x="369" y="1175"/>
                      <a:pt x="320" y="1159"/>
                    </a:cubicBezTo>
                    <a:cubicBezTo>
                      <a:pt x="307" y="1146"/>
                      <a:pt x="277" y="1141"/>
                      <a:pt x="269" y="1133"/>
                    </a:cubicBezTo>
                    <a:cubicBezTo>
                      <a:pt x="268" y="1132"/>
                      <a:pt x="269" y="1129"/>
                      <a:pt x="269" y="1127"/>
                    </a:cubicBezTo>
                    <a:close/>
                  </a:path>
                </a:pathLst>
              </a:custGeom>
              <a:solidFill>
                <a:srgbClr val="FFC1C1"/>
              </a:solidFill>
              <a:ln w="1905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779554" y="1891278"/>
              <a:ext cx="3236547" cy="2724431"/>
              <a:chOff x="5779554" y="1891278"/>
              <a:chExt cx="3236547" cy="2724431"/>
            </a:xfrm>
          </p:grpSpPr>
          <p:grpSp>
            <p:nvGrpSpPr>
              <p:cNvPr id="782" name="Shape 782"/>
              <p:cNvGrpSpPr/>
              <p:nvPr/>
            </p:nvGrpSpPr>
            <p:grpSpPr>
              <a:xfrm>
                <a:off x="5779554" y="1891278"/>
                <a:ext cx="2578201" cy="2724431"/>
                <a:chOff x="262246" y="2142476"/>
                <a:chExt cx="2578201" cy="2724431"/>
              </a:xfrm>
            </p:grpSpPr>
            <p:grpSp>
              <p:nvGrpSpPr>
                <p:cNvPr id="783" name="Shape 783"/>
                <p:cNvGrpSpPr/>
                <p:nvPr/>
              </p:nvGrpSpPr>
              <p:grpSpPr>
                <a:xfrm>
                  <a:off x="262246" y="2142476"/>
                  <a:ext cx="2578201" cy="2724431"/>
                  <a:chOff x="2137814" y="1136616"/>
                  <a:chExt cx="5192049" cy="5568983"/>
                </a:xfrm>
              </p:grpSpPr>
              <p:grpSp>
                <p:nvGrpSpPr>
                  <p:cNvPr id="784" name="Shape 784"/>
                  <p:cNvGrpSpPr/>
                  <p:nvPr/>
                </p:nvGrpSpPr>
                <p:grpSpPr>
                  <a:xfrm>
                    <a:off x="2545537" y="1811678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785" name="Shape 785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86" name="Shape 786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787" name="Shape 787"/>
                  <p:cNvGrpSpPr/>
                  <p:nvPr/>
                </p:nvGrpSpPr>
                <p:grpSpPr>
                  <a:xfrm>
                    <a:off x="2221130" y="2833846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788" name="Shape 788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89" name="Shape 789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790" name="Shape 790"/>
                  <p:cNvGrpSpPr/>
                  <p:nvPr/>
                </p:nvGrpSpPr>
                <p:grpSpPr>
                  <a:xfrm>
                    <a:off x="2137814" y="3849665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791" name="Shape 791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2" name="Shape 792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793" name="Shape 793"/>
                  <p:cNvGrpSpPr/>
                  <p:nvPr/>
                </p:nvGrpSpPr>
                <p:grpSpPr>
                  <a:xfrm>
                    <a:off x="2387192" y="4873252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794" name="Shape 794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5" name="Shape 795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796" name="Shape 796"/>
                  <p:cNvGrpSpPr/>
                  <p:nvPr/>
                </p:nvGrpSpPr>
                <p:grpSpPr>
                  <a:xfrm>
                    <a:off x="3047999" y="5627191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797" name="Shape 797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8" name="Shape 798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799" name="Shape 799"/>
                  <p:cNvGrpSpPr/>
                  <p:nvPr/>
                </p:nvGrpSpPr>
                <p:grpSpPr>
                  <a:xfrm>
                    <a:off x="4038599" y="5801625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00" name="Shape 800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01" name="Shape 801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02" name="Shape 802"/>
                  <p:cNvGrpSpPr/>
                  <p:nvPr/>
                </p:nvGrpSpPr>
                <p:grpSpPr>
                  <a:xfrm>
                    <a:off x="5025888" y="5538715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03" name="Shape 803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04" name="Shape 804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05" name="Shape 805"/>
                  <p:cNvGrpSpPr/>
                  <p:nvPr/>
                </p:nvGrpSpPr>
                <p:grpSpPr>
                  <a:xfrm>
                    <a:off x="5902152" y="4867941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06" name="Shape 806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07" name="Shape 807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08" name="Shape 808"/>
                  <p:cNvGrpSpPr/>
                  <p:nvPr/>
                </p:nvGrpSpPr>
                <p:grpSpPr>
                  <a:xfrm>
                    <a:off x="6342575" y="4016427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09" name="Shape 809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10" name="Shape 810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11" name="Shape 811"/>
                  <p:cNvGrpSpPr/>
                  <p:nvPr/>
                </p:nvGrpSpPr>
                <p:grpSpPr>
                  <a:xfrm>
                    <a:off x="6324599" y="3102779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12" name="Shape 812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13" name="Shape 813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14" name="Shape 814"/>
                  <p:cNvGrpSpPr/>
                  <p:nvPr/>
                </p:nvGrpSpPr>
                <p:grpSpPr>
                  <a:xfrm>
                    <a:off x="5935820" y="2209544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15" name="Shape 815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16" name="Shape 816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17" name="Shape 817"/>
                  <p:cNvGrpSpPr/>
                  <p:nvPr/>
                </p:nvGrpSpPr>
                <p:grpSpPr>
                  <a:xfrm>
                    <a:off x="5290975" y="1520107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18" name="Shape 818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19" name="Shape 819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20" name="Shape 820"/>
                  <p:cNvGrpSpPr/>
                  <p:nvPr/>
                </p:nvGrpSpPr>
                <p:grpSpPr>
                  <a:xfrm>
                    <a:off x="4385272" y="1153519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21" name="Shape 821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22" name="Shape 822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23" name="Shape 823"/>
                  <p:cNvGrpSpPr/>
                  <p:nvPr/>
                </p:nvGrpSpPr>
                <p:grpSpPr>
                  <a:xfrm>
                    <a:off x="3385440" y="1136616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24" name="Shape 824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25" name="Shape 825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26" name="Shape 826"/>
                  <p:cNvGrpSpPr/>
                  <p:nvPr/>
                </p:nvGrpSpPr>
                <p:grpSpPr>
                  <a:xfrm>
                    <a:off x="3363044" y="2173312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27" name="Shape 827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28" name="Shape 828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29" name="Shape 829"/>
                  <p:cNvGrpSpPr/>
                  <p:nvPr/>
                </p:nvGrpSpPr>
                <p:grpSpPr>
                  <a:xfrm>
                    <a:off x="4411997" y="2093157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30" name="Shape 830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31" name="Shape 831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32" name="Shape 832"/>
                  <p:cNvGrpSpPr/>
                  <p:nvPr/>
                </p:nvGrpSpPr>
                <p:grpSpPr>
                  <a:xfrm>
                    <a:off x="5062418" y="2761368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33" name="Shape 833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34" name="Shape 834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35" name="Shape 835"/>
                  <p:cNvGrpSpPr/>
                  <p:nvPr/>
                </p:nvGrpSpPr>
                <p:grpSpPr>
                  <a:xfrm>
                    <a:off x="5399284" y="3656416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36" name="Shape 836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37" name="Shape 837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38" name="Shape 838"/>
                  <p:cNvGrpSpPr/>
                  <p:nvPr/>
                </p:nvGrpSpPr>
                <p:grpSpPr>
                  <a:xfrm>
                    <a:off x="4998547" y="4617170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39" name="Shape 839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40" name="Shape 840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41" name="Shape 841"/>
                  <p:cNvGrpSpPr/>
                  <p:nvPr/>
                </p:nvGrpSpPr>
                <p:grpSpPr>
                  <a:xfrm>
                    <a:off x="4026663" y="4893845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42" name="Shape 842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43" name="Shape 843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44" name="Shape 844"/>
                  <p:cNvGrpSpPr/>
                  <p:nvPr/>
                </p:nvGrpSpPr>
                <p:grpSpPr>
                  <a:xfrm>
                    <a:off x="3164432" y="4415954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45" name="Shape 845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46" name="Shape 846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47" name="Shape 847"/>
                  <p:cNvGrpSpPr/>
                  <p:nvPr/>
                </p:nvGrpSpPr>
                <p:grpSpPr>
                  <a:xfrm>
                    <a:off x="3125102" y="3502210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48" name="Shape 848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49" name="Shape 849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E2E41A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50" name="Shape 850"/>
                  <p:cNvGrpSpPr/>
                  <p:nvPr/>
                </p:nvGrpSpPr>
                <p:grpSpPr>
                  <a:xfrm>
                    <a:off x="3943347" y="2997133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51" name="Shape 851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52" name="Shape 852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853" name="Shape 853"/>
                  <p:cNvGrpSpPr/>
                  <p:nvPr/>
                </p:nvGrpSpPr>
                <p:grpSpPr>
                  <a:xfrm>
                    <a:off x="4372727" y="3808815"/>
                    <a:ext cx="987287" cy="903973"/>
                    <a:chOff x="310" y="500"/>
                    <a:chExt cx="474" cy="433"/>
                  </a:xfrm>
                </p:grpSpPr>
                <p:sp>
                  <p:nvSpPr>
                    <p:cNvPr id="854" name="Shape 854"/>
                    <p:cNvSpPr/>
                    <p:nvPr/>
                  </p:nvSpPr>
                  <p:spPr>
                    <a:xfrm>
                      <a:off x="310" y="500"/>
                      <a:ext cx="474" cy="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363" h="1220" extrusionOk="0">
                          <a:moveTo>
                            <a:pt x="269" y="1127"/>
                          </a:moveTo>
                          <a:cubicBezTo>
                            <a:pt x="252" y="1110"/>
                            <a:pt x="231" y="1096"/>
                            <a:pt x="214" y="1079"/>
                          </a:cubicBezTo>
                          <a:cubicBezTo>
                            <a:pt x="201" y="1066"/>
                            <a:pt x="192" y="1055"/>
                            <a:pt x="176" y="1044"/>
                          </a:cubicBezTo>
                          <a:cubicBezTo>
                            <a:pt x="166" y="1030"/>
                            <a:pt x="158" y="1008"/>
                            <a:pt x="144" y="999"/>
                          </a:cubicBezTo>
                          <a:cubicBezTo>
                            <a:pt x="140" y="986"/>
                            <a:pt x="137" y="980"/>
                            <a:pt x="128" y="970"/>
                          </a:cubicBezTo>
                          <a:cubicBezTo>
                            <a:pt x="124" y="955"/>
                            <a:pt x="112" y="950"/>
                            <a:pt x="102" y="938"/>
                          </a:cubicBezTo>
                          <a:cubicBezTo>
                            <a:pt x="95" y="929"/>
                            <a:pt x="93" y="918"/>
                            <a:pt x="86" y="909"/>
                          </a:cubicBezTo>
                          <a:cubicBezTo>
                            <a:pt x="79" y="887"/>
                            <a:pt x="61" y="871"/>
                            <a:pt x="54" y="848"/>
                          </a:cubicBezTo>
                          <a:cubicBezTo>
                            <a:pt x="53" y="825"/>
                            <a:pt x="60" y="795"/>
                            <a:pt x="41" y="778"/>
                          </a:cubicBezTo>
                          <a:cubicBezTo>
                            <a:pt x="35" y="759"/>
                            <a:pt x="28" y="739"/>
                            <a:pt x="22" y="720"/>
                          </a:cubicBezTo>
                          <a:cubicBezTo>
                            <a:pt x="23" y="680"/>
                            <a:pt x="0" y="525"/>
                            <a:pt x="45" y="468"/>
                          </a:cubicBezTo>
                          <a:cubicBezTo>
                            <a:pt x="48" y="454"/>
                            <a:pt x="51" y="451"/>
                            <a:pt x="61" y="442"/>
                          </a:cubicBezTo>
                          <a:cubicBezTo>
                            <a:pt x="66" y="418"/>
                            <a:pt x="59" y="356"/>
                            <a:pt x="89" y="346"/>
                          </a:cubicBezTo>
                          <a:cubicBezTo>
                            <a:pt x="98" y="333"/>
                            <a:pt x="98" y="318"/>
                            <a:pt x="109" y="308"/>
                          </a:cubicBezTo>
                          <a:cubicBezTo>
                            <a:pt x="113" y="294"/>
                            <a:pt x="113" y="279"/>
                            <a:pt x="118" y="266"/>
                          </a:cubicBezTo>
                          <a:cubicBezTo>
                            <a:pt x="121" y="259"/>
                            <a:pt x="146" y="236"/>
                            <a:pt x="153" y="231"/>
                          </a:cubicBezTo>
                          <a:cubicBezTo>
                            <a:pt x="159" y="215"/>
                            <a:pt x="173" y="212"/>
                            <a:pt x="185" y="202"/>
                          </a:cubicBezTo>
                          <a:cubicBezTo>
                            <a:pt x="187" y="200"/>
                            <a:pt x="190" y="198"/>
                            <a:pt x="192" y="196"/>
                          </a:cubicBezTo>
                          <a:cubicBezTo>
                            <a:pt x="194" y="193"/>
                            <a:pt x="195" y="189"/>
                            <a:pt x="198" y="186"/>
                          </a:cubicBezTo>
                          <a:cubicBezTo>
                            <a:pt x="206" y="178"/>
                            <a:pt x="217" y="179"/>
                            <a:pt x="224" y="170"/>
                          </a:cubicBezTo>
                          <a:cubicBezTo>
                            <a:pt x="234" y="157"/>
                            <a:pt x="240" y="150"/>
                            <a:pt x="256" y="144"/>
                          </a:cubicBezTo>
                          <a:cubicBezTo>
                            <a:pt x="263" y="133"/>
                            <a:pt x="269" y="129"/>
                            <a:pt x="281" y="125"/>
                          </a:cubicBezTo>
                          <a:cubicBezTo>
                            <a:pt x="299" y="109"/>
                            <a:pt x="315" y="91"/>
                            <a:pt x="339" y="84"/>
                          </a:cubicBezTo>
                          <a:cubicBezTo>
                            <a:pt x="357" y="63"/>
                            <a:pt x="376" y="57"/>
                            <a:pt x="403" y="52"/>
                          </a:cubicBezTo>
                          <a:cubicBezTo>
                            <a:pt x="448" y="0"/>
                            <a:pt x="559" y="15"/>
                            <a:pt x="614" y="13"/>
                          </a:cubicBezTo>
                          <a:cubicBezTo>
                            <a:pt x="713" y="2"/>
                            <a:pt x="813" y="15"/>
                            <a:pt x="912" y="20"/>
                          </a:cubicBezTo>
                          <a:cubicBezTo>
                            <a:pt x="955" y="34"/>
                            <a:pt x="1013" y="31"/>
                            <a:pt x="1053" y="32"/>
                          </a:cubicBezTo>
                          <a:cubicBezTo>
                            <a:pt x="1064" y="37"/>
                            <a:pt x="1076" y="38"/>
                            <a:pt x="1088" y="42"/>
                          </a:cubicBezTo>
                          <a:cubicBezTo>
                            <a:pt x="1098" y="49"/>
                            <a:pt x="1108" y="54"/>
                            <a:pt x="1120" y="58"/>
                          </a:cubicBezTo>
                          <a:cubicBezTo>
                            <a:pt x="1144" y="74"/>
                            <a:pt x="1110" y="53"/>
                            <a:pt x="1145" y="68"/>
                          </a:cubicBezTo>
                          <a:cubicBezTo>
                            <a:pt x="1158" y="74"/>
                            <a:pt x="1167" y="86"/>
                            <a:pt x="1181" y="90"/>
                          </a:cubicBezTo>
                          <a:cubicBezTo>
                            <a:pt x="1193" y="98"/>
                            <a:pt x="1190" y="106"/>
                            <a:pt x="1200" y="116"/>
                          </a:cubicBezTo>
                          <a:cubicBezTo>
                            <a:pt x="1214" y="130"/>
                            <a:pt x="1246" y="133"/>
                            <a:pt x="1264" y="138"/>
                          </a:cubicBezTo>
                          <a:cubicBezTo>
                            <a:pt x="1274" y="155"/>
                            <a:pt x="1262" y="177"/>
                            <a:pt x="1283" y="183"/>
                          </a:cubicBezTo>
                          <a:cubicBezTo>
                            <a:pt x="1291" y="195"/>
                            <a:pt x="1304" y="200"/>
                            <a:pt x="1318" y="205"/>
                          </a:cubicBezTo>
                          <a:cubicBezTo>
                            <a:pt x="1319" y="236"/>
                            <a:pt x="1313" y="331"/>
                            <a:pt x="1341" y="359"/>
                          </a:cubicBezTo>
                          <a:cubicBezTo>
                            <a:pt x="1351" y="390"/>
                            <a:pt x="1341" y="424"/>
                            <a:pt x="1350" y="455"/>
                          </a:cubicBezTo>
                          <a:cubicBezTo>
                            <a:pt x="1353" y="476"/>
                            <a:pt x="1356" y="498"/>
                            <a:pt x="1360" y="519"/>
                          </a:cubicBezTo>
                          <a:cubicBezTo>
                            <a:pt x="1358" y="555"/>
                            <a:pt x="1363" y="565"/>
                            <a:pt x="1347" y="589"/>
                          </a:cubicBezTo>
                          <a:cubicBezTo>
                            <a:pt x="1344" y="635"/>
                            <a:pt x="1342" y="661"/>
                            <a:pt x="1344" y="708"/>
                          </a:cubicBezTo>
                          <a:cubicBezTo>
                            <a:pt x="1342" y="761"/>
                            <a:pt x="1358" y="806"/>
                            <a:pt x="1315" y="836"/>
                          </a:cubicBezTo>
                          <a:cubicBezTo>
                            <a:pt x="1304" y="853"/>
                            <a:pt x="1290" y="869"/>
                            <a:pt x="1277" y="884"/>
                          </a:cubicBezTo>
                          <a:cubicBezTo>
                            <a:pt x="1273" y="908"/>
                            <a:pt x="1268" y="934"/>
                            <a:pt x="1254" y="954"/>
                          </a:cubicBezTo>
                          <a:cubicBezTo>
                            <a:pt x="1251" y="965"/>
                            <a:pt x="1246" y="972"/>
                            <a:pt x="1238" y="980"/>
                          </a:cubicBezTo>
                          <a:cubicBezTo>
                            <a:pt x="1225" y="1020"/>
                            <a:pt x="1189" y="1055"/>
                            <a:pt x="1158" y="1082"/>
                          </a:cubicBezTo>
                          <a:cubicBezTo>
                            <a:pt x="1150" y="1107"/>
                            <a:pt x="1147" y="1106"/>
                            <a:pt x="1123" y="1117"/>
                          </a:cubicBezTo>
                          <a:cubicBezTo>
                            <a:pt x="1108" y="1134"/>
                            <a:pt x="1083" y="1148"/>
                            <a:pt x="1062" y="1156"/>
                          </a:cubicBezTo>
                          <a:cubicBezTo>
                            <a:pt x="1036" y="1196"/>
                            <a:pt x="987" y="1189"/>
                            <a:pt x="944" y="1191"/>
                          </a:cubicBezTo>
                          <a:cubicBezTo>
                            <a:pt x="936" y="1192"/>
                            <a:pt x="928" y="1191"/>
                            <a:pt x="921" y="1194"/>
                          </a:cubicBezTo>
                          <a:cubicBezTo>
                            <a:pt x="914" y="1197"/>
                            <a:pt x="910" y="1207"/>
                            <a:pt x="902" y="1207"/>
                          </a:cubicBezTo>
                          <a:cubicBezTo>
                            <a:pt x="871" y="1208"/>
                            <a:pt x="840" y="1209"/>
                            <a:pt x="809" y="1210"/>
                          </a:cubicBezTo>
                          <a:cubicBezTo>
                            <a:pt x="790" y="1215"/>
                            <a:pt x="776" y="1217"/>
                            <a:pt x="755" y="1220"/>
                          </a:cubicBezTo>
                          <a:cubicBezTo>
                            <a:pt x="661" y="1219"/>
                            <a:pt x="567" y="1219"/>
                            <a:pt x="473" y="1216"/>
                          </a:cubicBezTo>
                          <a:cubicBezTo>
                            <a:pt x="417" y="1214"/>
                            <a:pt x="369" y="1175"/>
                            <a:pt x="320" y="1159"/>
                          </a:cubicBezTo>
                          <a:cubicBezTo>
                            <a:pt x="307" y="1146"/>
                            <a:pt x="277" y="1141"/>
                            <a:pt x="269" y="1133"/>
                          </a:cubicBezTo>
                          <a:cubicBezTo>
                            <a:pt x="268" y="1132"/>
                            <a:pt x="269" y="1129"/>
                            <a:pt x="269" y="1127"/>
                          </a:cubicBezTo>
                          <a:close/>
                        </a:path>
                      </a:pathLst>
                    </a:custGeom>
                    <a:solidFill>
                      <a:srgbClr val="FFC1C1"/>
                    </a:solidFill>
                    <a:ln w="19050" cap="flat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55" name="Shape 855"/>
                    <p:cNvSpPr/>
                    <p:nvPr/>
                  </p:nvSpPr>
                  <p:spPr>
                    <a:xfrm>
                      <a:off x="363" y="603"/>
                      <a:ext cx="381" cy="3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00" h="445" extrusionOk="0">
                          <a:moveTo>
                            <a:pt x="10" y="249"/>
                          </a:moveTo>
                          <a:cubicBezTo>
                            <a:pt x="5" y="242"/>
                            <a:pt x="3" y="236"/>
                            <a:pt x="0" y="228"/>
                          </a:cubicBezTo>
                          <a:cubicBezTo>
                            <a:pt x="4" y="194"/>
                            <a:pt x="1" y="162"/>
                            <a:pt x="24" y="136"/>
                          </a:cubicBezTo>
                          <a:cubicBezTo>
                            <a:pt x="25" y="134"/>
                            <a:pt x="26" y="131"/>
                            <a:pt x="27" y="129"/>
                          </a:cubicBezTo>
                          <a:cubicBezTo>
                            <a:pt x="28" y="123"/>
                            <a:pt x="27" y="117"/>
                            <a:pt x="29" y="112"/>
                          </a:cubicBezTo>
                          <a:cubicBezTo>
                            <a:pt x="31" y="104"/>
                            <a:pt x="63" y="77"/>
                            <a:pt x="70" y="67"/>
                          </a:cubicBezTo>
                          <a:cubicBezTo>
                            <a:pt x="74" y="53"/>
                            <a:pt x="89" y="50"/>
                            <a:pt x="101" y="45"/>
                          </a:cubicBezTo>
                          <a:cubicBezTo>
                            <a:pt x="106" y="28"/>
                            <a:pt x="120" y="30"/>
                            <a:pt x="135" y="26"/>
                          </a:cubicBezTo>
                          <a:cubicBezTo>
                            <a:pt x="150" y="15"/>
                            <a:pt x="160" y="7"/>
                            <a:pt x="178" y="2"/>
                          </a:cubicBezTo>
                          <a:cubicBezTo>
                            <a:pt x="408" y="4"/>
                            <a:pt x="304" y="0"/>
                            <a:pt x="399" y="16"/>
                          </a:cubicBezTo>
                          <a:cubicBezTo>
                            <a:pt x="414" y="27"/>
                            <a:pt x="415" y="44"/>
                            <a:pt x="425" y="57"/>
                          </a:cubicBezTo>
                          <a:cubicBezTo>
                            <a:pt x="430" y="63"/>
                            <a:pt x="440" y="65"/>
                            <a:pt x="447" y="67"/>
                          </a:cubicBezTo>
                          <a:cubicBezTo>
                            <a:pt x="452" y="76"/>
                            <a:pt x="458" y="75"/>
                            <a:pt x="466" y="81"/>
                          </a:cubicBezTo>
                          <a:cubicBezTo>
                            <a:pt x="470" y="97"/>
                            <a:pt x="473" y="110"/>
                            <a:pt x="485" y="122"/>
                          </a:cubicBezTo>
                          <a:cubicBezTo>
                            <a:pt x="499" y="169"/>
                            <a:pt x="500" y="225"/>
                            <a:pt x="480" y="271"/>
                          </a:cubicBezTo>
                          <a:cubicBezTo>
                            <a:pt x="478" y="286"/>
                            <a:pt x="479" y="290"/>
                            <a:pt x="466" y="297"/>
                          </a:cubicBezTo>
                          <a:cubicBezTo>
                            <a:pt x="459" y="307"/>
                            <a:pt x="453" y="321"/>
                            <a:pt x="447" y="333"/>
                          </a:cubicBezTo>
                          <a:cubicBezTo>
                            <a:pt x="445" y="338"/>
                            <a:pt x="446" y="344"/>
                            <a:pt x="442" y="348"/>
                          </a:cubicBezTo>
                          <a:cubicBezTo>
                            <a:pt x="438" y="352"/>
                            <a:pt x="427" y="357"/>
                            <a:pt x="427" y="357"/>
                          </a:cubicBezTo>
                          <a:cubicBezTo>
                            <a:pt x="419" y="370"/>
                            <a:pt x="425" y="362"/>
                            <a:pt x="408" y="379"/>
                          </a:cubicBezTo>
                          <a:cubicBezTo>
                            <a:pt x="406" y="381"/>
                            <a:pt x="401" y="386"/>
                            <a:pt x="401" y="386"/>
                          </a:cubicBezTo>
                          <a:cubicBezTo>
                            <a:pt x="397" y="400"/>
                            <a:pt x="389" y="401"/>
                            <a:pt x="379" y="410"/>
                          </a:cubicBezTo>
                          <a:cubicBezTo>
                            <a:pt x="348" y="437"/>
                            <a:pt x="369" y="428"/>
                            <a:pt x="307" y="432"/>
                          </a:cubicBezTo>
                          <a:cubicBezTo>
                            <a:pt x="261" y="445"/>
                            <a:pt x="209" y="443"/>
                            <a:pt x="163" y="429"/>
                          </a:cubicBezTo>
                          <a:cubicBezTo>
                            <a:pt x="156" y="424"/>
                            <a:pt x="149" y="423"/>
                            <a:pt x="142" y="417"/>
                          </a:cubicBezTo>
                          <a:cubicBezTo>
                            <a:pt x="125" y="403"/>
                            <a:pt x="112" y="389"/>
                            <a:pt x="91" y="384"/>
                          </a:cubicBezTo>
                          <a:cubicBezTo>
                            <a:pt x="86" y="374"/>
                            <a:pt x="79" y="373"/>
                            <a:pt x="72" y="364"/>
                          </a:cubicBezTo>
                          <a:cubicBezTo>
                            <a:pt x="56" y="343"/>
                            <a:pt x="49" y="320"/>
                            <a:pt x="27" y="304"/>
                          </a:cubicBezTo>
                          <a:cubicBezTo>
                            <a:pt x="18" y="282"/>
                            <a:pt x="10" y="275"/>
                            <a:pt x="10" y="249"/>
                          </a:cubicBez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 w="952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856" name="Shape 856"/>
                  <p:cNvSpPr/>
                  <p:nvPr/>
                </p:nvSpPr>
                <p:spPr>
                  <a:xfrm>
                    <a:off x="5852089" y="1926291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57" name="Shape 857"/>
                  <p:cNvSpPr/>
                  <p:nvPr/>
                </p:nvSpPr>
                <p:spPr>
                  <a:xfrm>
                    <a:off x="5568558" y="5069157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58" name="Shape 858"/>
                  <p:cNvSpPr/>
                  <p:nvPr/>
                </p:nvSpPr>
                <p:spPr>
                  <a:xfrm>
                    <a:off x="3670625" y="4831707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59" name="Shape 859"/>
                  <p:cNvSpPr/>
                  <p:nvPr/>
                </p:nvSpPr>
                <p:spPr>
                  <a:xfrm>
                    <a:off x="2709889" y="3225138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0" name="Shape 860"/>
                  <p:cNvSpPr/>
                  <p:nvPr/>
                </p:nvSpPr>
                <p:spPr>
                  <a:xfrm>
                    <a:off x="3927344" y="2596398"/>
                    <a:ext cx="228600" cy="228600"/>
                  </a:xfrm>
                  <a:prstGeom prst="ellipse">
                    <a:avLst/>
                  </a:prstGeom>
                  <a:solidFill>
                    <a:srgbClr val="FF66FF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1" name="Shape 861"/>
                  <p:cNvSpPr/>
                  <p:nvPr/>
                </p:nvSpPr>
                <p:spPr>
                  <a:xfrm>
                    <a:off x="5608455" y="5901862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2" name="Shape 862"/>
                  <p:cNvSpPr/>
                  <p:nvPr/>
                </p:nvSpPr>
                <p:spPr>
                  <a:xfrm>
                    <a:off x="4649701" y="6209446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3" name="Shape 863"/>
                  <p:cNvSpPr/>
                  <p:nvPr/>
                </p:nvSpPr>
                <p:spPr>
                  <a:xfrm>
                    <a:off x="4610432" y="5332141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4" name="Shape 864"/>
                  <p:cNvSpPr/>
                  <p:nvPr/>
                </p:nvSpPr>
                <p:spPr>
                  <a:xfrm>
                    <a:off x="6461694" y="5231532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5" name="Shape 865"/>
                  <p:cNvSpPr/>
                  <p:nvPr/>
                </p:nvSpPr>
                <p:spPr>
                  <a:xfrm>
                    <a:off x="6889439" y="4468414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6" name="Shape 866"/>
                  <p:cNvSpPr/>
                  <p:nvPr/>
                </p:nvSpPr>
                <p:spPr>
                  <a:xfrm>
                    <a:off x="4851576" y="4245026"/>
                    <a:ext cx="228600" cy="228600"/>
                  </a:xfrm>
                  <a:prstGeom prst="ellipse">
                    <a:avLst/>
                  </a:prstGeom>
                  <a:solidFill>
                    <a:srgbClr val="FF66FF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7" name="Shape 867"/>
                  <p:cNvSpPr/>
                  <p:nvPr/>
                </p:nvSpPr>
                <p:spPr>
                  <a:xfrm>
                    <a:off x="4449487" y="3406632"/>
                    <a:ext cx="228600" cy="228600"/>
                  </a:xfrm>
                  <a:prstGeom prst="ellipse">
                    <a:avLst/>
                  </a:prstGeom>
                  <a:solidFill>
                    <a:srgbClr val="FF66FF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8" name="Shape 868"/>
                  <p:cNvSpPr/>
                  <p:nvPr/>
                </p:nvSpPr>
                <p:spPr>
                  <a:xfrm>
                    <a:off x="5608455" y="3188859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69" name="Shape 869"/>
                  <p:cNvSpPr/>
                  <p:nvPr/>
                </p:nvSpPr>
                <p:spPr>
                  <a:xfrm>
                    <a:off x="2612972" y="4257610"/>
                    <a:ext cx="228600" cy="2286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0" name="Shape 870"/>
                  <p:cNvSpPr/>
                  <p:nvPr/>
                </p:nvSpPr>
                <p:spPr>
                  <a:xfrm>
                    <a:off x="3662980" y="6082064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1" name="Shape 871"/>
                  <p:cNvSpPr/>
                  <p:nvPr/>
                </p:nvSpPr>
                <p:spPr>
                  <a:xfrm>
                    <a:off x="2897542" y="5324385"/>
                    <a:ext cx="228600" cy="2286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2" name="Shape 872"/>
                  <p:cNvSpPr/>
                  <p:nvPr/>
                </p:nvSpPr>
                <p:spPr>
                  <a:xfrm>
                    <a:off x="3094118" y="2173311"/>
                    <a:ext cx="228600" cy="228600"/>
                  </a:xfrm>
                  <a:prstGeom prst="ellipse">
                    <a:avLst/>
                  </a:prstGeom>
                  <a:solidFill>
                    <a:srgbClr val="C3E432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3" name="Shape 873"/>
                  <p:cNvSpPr/>
                  <p:nvPr/>
                </p:nvSpPr>
                <p:spPr>
                  <a:xfrm>
                    <a:off x="6493362" y="2557613"/>
                    <a:ext cx="228600" cy="2286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4" name="Shape 874"/>
                  <p:cNvSpPr/>
                  <p:nvPr/>
                </p:nvSpPr>
                <p:spPr>
                  <a:xfrm>
                    <a:off x="4927219" y="1524000"/>
                    <a:ext cx="228600" cy="2286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75" name="Shape 875"/>
                <p:cNvSpPr/>
                <p:nvPr/>
              </p:nvSpPr>
              <p:spPr>
                <a:xfrm>
                  <a:off x="2089615" y="3567832"/>
                  <a:ext cx="113514" cy="111834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6" name="Shape 876"/>
                <p:cNvSpPr/>
                <p:nvPr/>
              </p:nvSpPr>
              <p:spPr>
                <a:xfrm>
                  <a:off x="2575992" y="3303360"/>
                  <a:ext cx="113514" cy="111834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7" name="Shape 877"/>
                <p:cNvSpPr/>
                <p:nvPr/>
              </p:nvSpPr>
              <p:spPr>
                <a:xfrm>
                  <a:off x="1624654" y="2812488"/>
                  <a:ext cx="113514" cy="111834"/>
                </a:xfrm>
                <a:prstGeom prst="ellipse">
                  <a:avLst/>
                </a:prstGeom>
                <a:solidFill>
                  <a:srgbClr val="C3E432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8" name="Shape 878"/>
                <p:cNvSpPr/>
                <p:nvPr/>
              </p:nvSpPr>
              <p:spPr>
                <a:xfrm>
                  <a:off x="947825" y="3533491"/>
                  <a:ext cx="113514" cy="111834"/>
                </a:xfrm>
                <a:prstGeom prst="ellipse">
                  <a:avLst/>
                </a:prstGeom>
                <a:solidFill>
                  <a:srgbClr val="C3E432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9" name="Shape 879"/>
                <p:cNvSpPr/>
                <p:nvPr/>
              </p:nvSpPr>
              <p:spPr>
                <a:xfrm>
                  <a:off x="1106233" y="2340278"/>
                  <a:ext cx="113514" cy="111834"/>
                </a:xfrm>
                <a:prstGeom prst="ellipse">
                  <a:avLst/>
                </a:prstGeom>
                <a:solidFill>
                  <a:srgbClr val="C3E432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" name="Group 2"/>
              <p:cNvGrpSpPr/>
              <p:nvPr/>
            </p:nvGrpSpPr>
            <p:grpSpPr>
              <a:xfrm>
                <a:off x="8368036" y="1975268"/>
                <a:ext cx="648065" cy="1200640"/>
                <a:chOff x="8368036" y="1975268"/>
                <a:chExt cx="648065" cy="1200640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8368036" y="1975268"/>
                  <a:ext cx="648065" cy="1200640"/>
                  <a:chOff x="8368036" y="1975268"/>
                  <a:chExt cx="648065" cy="1200640"/>
                </a:xfrm>
              </p:grpSpPr>
              <p:sp>
                <p:nvSpPr>
                  <p:cNvPr id="157" name="Shape 816"/>
                  <p:cNvSpPr/>
                  <p:nvPr/>
                </p:nvSpPr>
                <p:spPr>
                  <a:xfrm>
                    <a:off x="8368036" y="2356268"/>
                    <a:ext cx="394065" cy="3155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FF00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0" name="Shape 816"/>
                  <p:cNvSpPr/>
                  <p:nvPr/>
                </p:nvSpPr>
                <p:spPr>
                  <a:xfrm>
                    <a:off x="8622036" y="1975268"/>
                    <a:ext cx="394065" cy="3155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FF00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2" name="Shape 815"/>
                  <p:cNvSpPr/>
                  <p:nvPr/>
                </p:nvSpPr>
                <p:spPr>
                  <a:xfrm>
                    <a:off x="8376719" y="2733671"/>
                    <a:ext cx="490254" cy="44223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3" h="1220" extrusionOk="0">
                        <a:moveTo>
                          <a:pt x="269" y="1127"/>
                        </a:moveTo>
                        <a:cubicBezTo>
                          <a:pt x="252" y="1110"/>
                          <a:pt x="231" y="1096"/>
                          <a:pt x="214" y="1079"/>
                        </a:cubicBezTo>
                        <a:cubicBezTo>
                          <a:pt x="201" y="1066"/>
                          <a:pt x="192" y="1055"/>
                          <a:pt x="176" y="1044"/>
                        </a:cubicBezTo>
                        <a:cubicBezTo>
                          <a:pt x="166" y="1030"/>
                          <a:pt x="158" y="1008"/>
                          <a:pt x="144" y="999"/>
                        </a:cubicBezTo>
                        <a:cubicBezTo>
                          <a:pt x="140" y="986"/>
                          <a:pt x="137" y="980"/>
                          <a:pt x="128" y="970"/>
                        </a:cubicBezTo>
                        <a:cubicBezTo>
                          <a:pt x="124" y="955"/>
                          <a:pt x="112" y="950"/>
                          <a:pt x="102" y="938"/>
                        </a:cubicBezTo>
                        <a:cubicBezTo>
                          <a:pt x="95" y="929"/>
                          <a:pt x="93" y="918"/>
                          <a:pt x="86" y="909"/>
                        </a:cubicBezTo>
                        <a:cubicBezTo>
                          <a:pt x="79" y="887"/>
                          <a:pt x="61" y="871"/>
                          <a:pt x="54" y="848"/>
                        </a:cubicBezTo>
                        <a:cubicBezTo>
                          <a:pt x="53" y="825"/>
                          <a:pt x="60" y="795"/>
                          <a:pt x="41" y="778"/>
                        </a:cubicBezTo>
                        <a:cubicBezTo>
                          <a:pt x="35" y="759"/>
                          <a:pt x="28" y="739"/>
                          <a:pt x="22" y="720"/>
                        </a:cubicBezTo>
                        <a:cubicBezTo>
                          <a:pt x="23" y="680"/>
                          <a:pt x="0" y="525"/>
                          <a:pt x="45" y="468"/>
                        </a:cubicBezTo>
                        <a:cubicBezTo>
                          <a:pt x="48" y="454"/>
                          <a:pt x="51" y="451"/>
                          <a:pt x="61" y="442"/>
                        </a:cubicBezTo>
                        <a:cubicBezTo>
                          <a:pt x="66" y="418"/>
                          <a:pt x="59" y="356"/>
                          <a:pt x="89" y="346"/>
                        </a:cubicBezTo>
                        <a:cubicBezTo>
                          <a:pt x="98" y="333"/>
                          <a:pt x="98" y="318"/>
                          <a:pt x="109" y="308"/>
                        </a:cubicBezTo>
                        <a:cubicBezTo>
                          <a:pt x="113" y="294"/>
                          <a:pt x="113" y="279"/>
                          <a:pt x="118" y="266"/>
                        </a:cubicBezTo>
                        <a:cubicBezTo>
                          <a:pt x="121" y="259"/>
                          <a:pt x="146" y="236"/>
                          <a:pt x="153" y="231"/>
                        </a:cubicBezTo>
                        <a:cubicBezTo>
                          <a:pt x="159" y="215"/>
                          <a:pt x="173" y="212"/>
                          <a:pt x="185" y="202"/>
                        </a:cubicBezTo>
                        <a:cubicBezTo>
                          <a:pt x="187" y="200"/>
                          <a:pt x="190" y="198"/>
                          <a:pt x="192" y="196"/>
                        </a:cubicBezTo>
                        <a:cubicBezTo>
                          <a:pt x="194" y="193"/>
                          <a:pt x="195" y="189"/>
                          <a:pt x="198" y="186"/>
                        </a:cubicBezTo>
                        <a:cubicBezTo>
                          <a:pt x="206" y="178"/>
                          <a:pt x="217" y="179"/>
                          <a:pt x="224" y="170"/>
                        </a:cubicBezTo>
                        <a:cubicBezTo>
                          <a:pt x="234" y="157"/>
                          <a:pt x="240" y="150"/>
                          <a:pt x="256" y="144"/>
                        </a:cubicBezTo>
                        <a:cubicBezTo>
                          <a:pt x="263" y="133"/>
                          <a:pt x="269" y="129"/>
                          <a:pt x="281" y="125"/>
                        </a:cubicBezTo>
                        <a:cubicBezTo>
                          <a:pt x="299" y="109"/>
                          <a:pt x="315" y="91"/>
                          <a:pt x="339" y="84"/>
                        </a:cubicBezTo>
                        <a:cubicBezTo>
                          <a:pt x="357" y="63"/>
                          <a:pt x="376" y="57"/>
                          <a:pt x="403" y="52"/>
                        </a:cubicBezTo>
                        <a:cubicBezTo>
                          <a:pt x="448" y="0"/>
                          <a:pt x="559" y="15"/>
                          <a:pt x="614" y="13"/>
                        </a:cubicBezTo>
                        <a:cubicBezTo>
                          <a:pt x="713" y="2"/>
                          <a:pt x="813" y="15"/>
                          <a:pt x="912" y="20"/>
                        </a:cubicBezTo>
                        <a:cubicBezTo>
                          <a:pt x="955" y="34"/>
                          <a:pt x="1013" y="31"/>
                          <a:pt x="1053" y="32"/>
                        </a:cubicBezTo>
                        <a:cubicBezTo>
                          <a:pt x="1064" y="37"/>
                          <a:pt x="1076" y="38"/>
                          <a:pt x="1088" y="42"/>
                        </a:cubicBezTo>
                        <a:cubicBezTo>
                          <a:pt x="1098" y="49"/>
                          <a:pt x="1108" y="54"/>
                          <a:pt x="1120" y="58"/>
                        </a:cubicBezTo>
                        <a:cubicBezTo>
                          <a:pt x="1144" y="74"/>
                          <a:pt x="1110" y="53"/>
                          <a:pt x="1145" y="68"/>
                        </a:cubicBezTo>
                        <a:cubicBezTo>
                          <a:pt x="1158" y="74"/>
                          <a:pt x="1167" y="86"/>
                          <a:pt x="1181" y="90"/>
                        </a:cubicBezTo>
                        <a:cubicBezTo>
                          <a:pt x="1193" y="98"/>
                          <a:pt x="1190" y="106"/>
                          <a:pt x="1200" y="116"/>
                        </a:cubicBezTo>
                        <a:cubicBezTo>
                          <a:pt x="1214" y="130"/>
                          <a:pt x="1246" y="133"/>
                          <a:pt x="1264" y="138"/>
                        </a:cubicBezTo>
                        <a:cubicBezTo>
                          <a:pt x="1274" y="155"/>
                          <a:pt x="1262" y="177"/>
                          <a:pt x="1283" y="183"/>
                        </a:cubicBezTo>
                        <a:cubicBezTo>
                          <a:pt x="1291" y="195"/>
                          <a:pt x="1304" y="200"/>
                          <a:pt x="1318" y="205"/>
                        </a:cubicBezTo>
                        <a:cubicBezTo>
                          <a:pt x="1319" y="236"/>
                          <a:pt x="1313" y="331"/>
                          <a:pt x="1341" y="359"/>
                        </a:cubicBezTo>
                        <a:cubicBezTo>
                          <a:pt x="1351" y="390"/>
                          <a:pt x="1341" y="424"/>
                          <a:pt x="1350" y="455"/>
                        </a:cubicBezTo>
                        <a:cubicBezTo>
                          <a:pt x="1353" y="476"/>
                          <a:pt x="1356" y="498"/>
                          <a:pt x="1360" y="519"/>
                        </a:cubicBezTo>
                        <a:cubicBezTo>
                          <a:pt x="1358" y="555"/>
                          <a:pt x="1363" y="565"/>
                          <a:pt x="1347" y="589"/>
                        </a:cubicBezTo>
                        <a:cubicBezTo>
                          <a:pt x="1344" y="635"/>
                          <a:pt x="1342" y="661"/>
                          <a:pt x="1344" y="708"/>
                        </a:cubicBezTo>
                        <a:cubicBezTo>
                          <a:pt x="1342" y="761"/>
                          <a:pt x="1358" y="806"/>
                          <a:pt x="1315" y="836"/>
                        </a:cubicBezTo>
                        <a:cubicBezTo>
                          <a:pt x="1304" y="853"/>
                          <a:pt x="1290" y="869"/>
                          <a:pt x="1277" y="884"/>
                        </a:cubicBezTo>
                        <a:cubicBezTo>
                          <a:pt x="1273" y="908"/>
                          <a:pt x="1268" y="934"/>
                          <a:pt x="1254" y="954"/>
                        </a:cubicBezTo>
                        <a:cubicBezTo>
                          <a:pt x="1251" y="965"/>
                          <a:pt x="1246" y="972"/>
                          <a:pt x="1238" y="980"/>
                        </a:cubicBezTo>
                        <a:cubicBezTo>
                          <a:pt x="1225" y="1020"/>
                          <a:pt x="1189" y="1055"/>
                          <a:pt x="1158" y="1082"/>
                        </a:cubicBezTo>
                        <a:cubicBezTo>
                          <a:pt x="1150" y="1107"/>
                          <a:pt x="1147" y="1106"/>
                          <a:pt x="1123" y="1117"/>
                        </a:cubicBezTo>
                        <a:cubicBezTo>
                          <a:pt x="1108" y="1134"/>
                          <a:pt x="1083" y="1148"/>
                          <a:pt x="1062" y="1156"/>
                        </a:cubicBezTo>
                        <a:cubicBezTo>
                          <a:pt x="1036" y="1196"/>
                          <a:pt x="987" y="1189"/>
                          <a:pt x="944" y="1191"/>
                        </a:cubicBezTo>
                        <a:cubicBezTo>
                          <a:pt x="936" y="1192"/>
                          <a:pt x="928" y="1191"/>
                          <a:pt x="921" y="1194"/>
                        </a:cubicBezTo>
                        <a:cubicBezTo>
                          <a:pt x="914" y="1197"/>
                          <a:pt x="910" y="1207"/>
                          <a:pt x="902" y="1207"/>
                        </a:cubicBezTo>
                        <a:cubicBezTo>
                          <a:pt x="871" y="1208"/>
                          <a:pt x="840" y="1209"/>
                          <a:pt x="809" y="1210"/>
                        </a:cubicBezTo>
                        <a:cubicBezTo>
                          <a:pt x="790" y="1215"/>
                          <a:pt x="776" y="1217"/>
                          <a:pt x="755" y="1220"/>
                        </a:cubicBezTo>
                        <a:cubicBezTo>
                          <a:pt x="661" y="1219"/>
                          <a:pt x="567" y="1219"/>
                          <a:pt x="473" y="1216"/>
                        </a:cubicBezTo>
                        <a:cubicBezTo>
                          <a:pt x="417" y="1214"/>
                          <a:pt x="369" y="1175"/>
                          <a:pt x="320" y="1159"/>
                        </a:cubicBezTo>
                        <a:cubicBezTo>
                          <a:pt x="307" y="1146"/>
                          <a:pt x="277" y="1141"/>
                          <a:pt x="269" y="1133"/>
                        </a:cubicBezTo>
                        <a:cubicBezTo>
                          <a:pt x="268" y="1132"/>
                          <a:pt x="269" y="1129"/>
                          <a:pt x="269" y="1127"/>
                        </a:cubicBezTo>
                        <a:close/>
                      </a:path>
                    </a:pathLst>
                  </a:custGeom>
                  <a:solidFill>
                    <a:srgbClr val="FFC1C1"/>
                  </a:solidFill>
                  <a:ln w="19050" cap="flat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3" name="Shape 816"/>
                  <p:cNvSpPr/>
                  <p:nvPr/>
                </p:nvSpPr>
                <p:spPr>
                  <a:xfrm>
                    <a:off x="8431536" y="2838868"/>
                    <a:ext cx="394065" cy="3155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00" h="445" extrusionOk="0">
                        <a:moveTo>
                          <a:pt x="10" y="249"/>
                        </a:moveTo>
                        <a:cubicBezTo>
                          <a:pt x="5" y="242"/>
                          <a:pt x="3" y="236"/>
                          <a:pt x="0" y="228"/>
                        </a:cubicBezTo>
                        <a:cubicBezTo>
                          <a:pt x="4" y="194"/>
                          <a:pt x="1" y="162"/>
                          <a:pt x="24" y="136"/>
                        </a:cubicBezTo>
                        <a:cubicBezTo>
                          <a:pt x="25" y="134"/>
                          <a:pt x="26" y="131"/>
                          <a:pt x="27" y="129"/>
                        </a:cubicBezTo>
                        <a:cubicBezTo>
                          <a:pt x="28" y="123"/>
                          <a:pt x="27" y="117"/>
                          <a:pt x="29" y="112"/>
                        </a:cubicBezTo>
                        <a:cubicBezTo>
                          <a:pt x="31" y="104"/>
                          <a:pt x="63" y="77"/>
                          <a:pt x="70" y="67"/>
                        </a:cubicBezTo>
                        <a:cubicBezTo>
                          <a:pt x="74" y="53"/>
                          <a:pt x="89" y="50"/>
                          <a:pt x="101" y="45"/>
                        </a:cubicBezTo>
                        <a:cubicBezTo>
                          <a:pt x="106" y="28"/>
                          <a:pt x="120" y="30"/>
                          <a:pt x="135" y="26"/>
                        </a:cubicBezTo>
                        <a:cubicBezTo>
                          <a:pt x="150" y="15"/>
                          <a:pt x="160" y="7"/>
                          <a:pt x="178" y="2"/>
                        </a:cubicBezTo>
                        <a:cubicBezTo>
                          <a:pt x="408" y="4"/>
                          <a:pt x="304" y="0"/>
                          <a:pt x="399" y="16"/>
                        </a:cubicBezTo>
                        <a:cubicBezTo>
                          <a:pt x="414" y="27"/>
                          <a:pt x="415" y="44"/>
                          <a:pt x="425" y="57"/>
                        </a:cubicBezTo>
                        <a:cubicBezTo>
                          <a:pt x="430" y="63"/>
                          <a:pt x="440" y="65"/>
                          <a:pt x="447" y="67"/>
                        </a:cubicBezTo>
                        <a:cubicBezTo>
                          <a:pt x="452" y="76"/>
                          <a:pt x="458" y="75"/>
                          <a:pt x="466" y="81"/>
                        </a:cubicBezTo>
                        <a:cubicBezTo>
                          <a:pt x="470" y="97"/>
                          <a:pt x="473" y="110"/>
                          <a:pt x="485" y="122"/>
                        </a:cubicBezTo>
                        <a:cubicBezTo>
                          <a:pt x="499" y="169"/>
                          <a:pt x="500" y="225"/>
                          <a:pt x="480" y="271"/>
                        </a:cubicBezTo>
                        <a:cubicBezTo>
                          <a:pt x="478" y="286"/>
                          <a:pt x="479" y="290"/>
                          <a:pt x="466" y="297"/>
                        </a:cubicBezTo>
                        <a:cubicBezTo>
                          <a:pt x="459" y="307"/>
                          <a:pt x="453" y="321"/>
                          <a:pt x="447" y="333"/>
                        </a:cubicBezTo>
                        <a:cubicBezTo>
                          <a:pt x="445" y="338"/>
                          <a:pt x="446" y="344"/>
                          <a:pt x="442" y="348"/>
                        </a:cubicBezTo>
                        <a:cubicBezTo>
                          <a:pt x="438" y="352"/>
                          <a:pt x="427" y="357"/>
                          <a:pt x="427" y="357"/>
                        </a:cubicBezTo>
                        <a:cubicBezTo>
                          <a:pt x="419" y="370"/>
                          <a:pt x="425" y="362"/>
                          <a:pt x="408" y="379"/>
                        </a:cubicBezTo>
                        <a:cubicBezTo>
                          <a:pt x="406" y="381"/>
                          <a:pt x="401" y="386"/>
                          <a:pt x="401" y="386"/>
                        </a:cubicBezTo>
                        <a:cubicBezTo>
                          <a:pt x="397" y="400"/>
                          <a:pt x="389" y="401"/>
                          <a:pt x="379" y="410"/>
                        </a:cubicBezTo>
                        <a:cubicBezTo>
                          <a:pt x="348" y="437"/>
                          <a:pt x="369" y="428"/>
                          <a:pt x="307" y="432"/>
                        </a:cubicBezTo>
                        <a:cubicBezTo>
                          <a:pt x="261" y="445"/>
                          <a:pt x="209" y="443"/>
                          <a:pt x="163" y="429"/>
                        </a:cubicBezTo>
                        <a:cubicBezTo>
                          <a:pt x="156" y="424"/>
                          <a:pt x="149" y="423"/>
                          <a:pt x="142" y="417"/>
                        </a:cubicBezTo>
                        <a:cubicBezTo>
                          <a:pt x="125" y="403"/>
                          <a:pt x="112" y="389"/>
                          <a:pt x="91" y="384"/>
                        </a:cubicBezTo>
                        <a:cubicBezTo>
                          <a:pt x="86" y="374"/>
                          <a:pt x="79" y="373"/>
                          <a:pt x="72" y="364"/>
                        </a:cubicBezTo>
                        <a:cubicBezTo>
                          <a:pt x="56" y="343"/>
                          <a:pt x="49" y="320"/>
                          <a:pt x="27" y="304"/>
                        </a:cubicBezTo>
                        <a:cubicBezTo>
                          <a:pt x="18" y="282"/>
                          <a:pt x="10" y="275"/>
                          <a:pt x="10" y="249"/>
                        </a:cubicBezTo>
                        <a:close/>
                      </a:path>
                    </a:pathLst>
                  </a:custGeom>
                  <a:solidFill>
                    <a:srgbClr val="FF00FF"/>
                  </a:solidFill>
                  <a:ln w="9525" cap="flat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4" name="Shape 873"/>
                  <p:cNvSpPr/>
                  <p:nvPr/>
                </p:nvSpPr>
                <p:spPr>
                  <a:xfrm>
                    <a:off x="8653576" y="2903951"/>
                    <a:ext cx="113515" cy="111835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66" name="Shape 873"/>
                <p:cNvSpPr/>
                <p:nvPr/>
              </p:nvSpPr>
              <p:spPr>
                <a:xfrm>
                  <a:off x="8844076" y="2014951"/>
                  <a:ext cx="113515" cy="111835"/>
                </a:xfrm>
                <a:prstGeom prst="ellipse">
                  <a:avLst/>
                </a:prstGeom>
                <a:solidFill>
                  <a:srgbClr val="00FF0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" name="Shape 873"/>
                <p:cNvSpPr/>
                <p:nvPr/>
              </p:nvSpPr>
              <p:spPr>
                <a:xfrm>
                  <a:off x="8577376" y="2421351"/>
                  <a:ext cx="113515" cy="111835"/>
                </a:xfrm>
                <a:prstGeom prst="ellipse">
                  <a:avLst/>
                </a:prstGeom>
                <a:solidFill>
                  <a:srgbClr val="00FF00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818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" grpId="0" build="p"/>
      <p:bldP spid="933" grpId="0"/>
      <p:bldP spid="9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2291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Wrap Up: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Polyclonal tumors are harder to treat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83990" y="1784312"/>
            <a:ext cx="3931919" cy="3884794"/>
            <a:chOff x="465314" y="1421437"/>
            <a:chExt cx="3931919" cy="3884794"/>
          </a:xfrm>
        </p:grpSpPr>
        <p:pic>
          <p:nvPicPr>
            <p:cNvPr id="355" name="Shape 355"/>
            <p:cNvPicPr preferRelativeResize="0"/>
            <p:nvPr/>
          </p:nvPicPr>
          <p:blipFill rotWithShape="1">
            <a:blip r:embed="rId3"/>
            <a:srcRect l="65025" t="65665"/>
            <a:stretch/>
          </p:blipFill>
          <p:spPr>
            <a:xfrm>
              <a:off x="465314" y="1421437"/>
              <a:ext cx="3931919" cy="32362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5" name="Shape 365"/>
            <p:cNvSpPr txBox="1"/>
            <p:nvPr/>
          </p:nvSpPr>
          <p:spPr>
            <a:xfrm>
              <a:off x="1030414" y="4721455"/>
              <a:ext cx="3091111" cy="58477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200" b="1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Polyclonal tumor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284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611" y="2060103"/>
            <a:ext cx="3547065" cy="2575169"/>
          </a:xfrm>
          <a:prstGeom prst="rect">
            <a:avLst/>
          </a:prstGeom>
        </p:spPr>
      </p:pic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2291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Chemotherapies select </a:t>
            </a:r>
            <a:r>
              <a:rPr lang="en-US" sz="3600" b="1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for </a:t>
            </a:r>
            <a:r>
              <a:rPr lang="en-US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new </a:t>
            </a:r>
            <a:r>
              <a:rPr lang="en-US" sz="3600" b="1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bad </a:t>
            </a:r>
            <a:r>
              <a:rPr lang="en-US" sz="3600" b="1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guys!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950" y="4933145"/>
            <a:ext cx="8831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They may grow slower but they may spread better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hape 932"/>
          <p:cNvSpPr txBox="1"/>
          <p:nvPr/>
        </p:nvSpPr>
        <p:spPr>
          <a:xfrm>
            <a:off x="6467231" y="1797309"/>
            <a:ext cx="147848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74" y="2191337"/>
            <a:ext cx="3606800" cy="2247900"/>
          </a:xfrm>
          <a:prstGeom prst="rect">
            <a:avLst/>
          </a:prstGeom>
        </p:spPr>
      </p:pic>
      <p:sp>
        <p:nvSpPr>
          <p:cNvPr id="15" name="Shape 932"/>
          <p:cNvSpPr txBox="1"/>
          <p:nvPr/>
        </p:nvSpPr>
        <p:spPr>
          <a:xfrm>
            <a:off x="1598246" y="1827550"/>
            <a:ext cx="147848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19074" y="2303165"/>
            <a:ext cx="1478483" cy="1185693"/>
            <a:chOff x="3919074" y="2303165"/>
            <a:chExt cx="1478483" cy="1185693"/>
          </a:xfrm>
        </p:grpSpPr>
        <p:sp>
          <p:nvSpPr>
            <p:cNvPr id="9" name="Shape 934"/>
            <p:cNvSpPr/>
            <p:nvPr/>
          </p:nvSpPr>
          <p:spPr>
            <a:xfrm>
              <a:off x="4009836" y="2907260"/>
              <a:ext cx="1296958" cy="58159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932"/>
            <p:cNvSpPr txBox="1"/>
            <p:nvPr/>
          </p:nvSpPr>
          <p:spPr>
            <a:xfrm>
              <a:off x="3919074" y="2303165"/>
              <a:ext cx="1478483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2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Drug</a:t>
              </a:r>
              <a:endPara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38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 txBox="1">
            <a:spLocks noGrp="1"/>
          </p:cNvSpPr>
          <p:nvPr>
            <p:ph type="title"/>
          </p:nvPr>
        </p:nvSpPr>
        <p:spPr>
          <a:xfrm>
            <a:off x="457200" y="554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Homework</a:t>
            </a:r>
          </a:p>
        </p:txBody>
      </p:sp>
      <p:sp>
        <p:nvSpPr>
          <p:cNvPr id="940" name="Shape 940"/>
          <p:cNvSpPr txBox="1"/>
          <p:nvPr/>
        </p:nvSpPr>
        <p:spPr>
          <a:xfrm>
            <a:off x="4887128" y="5803664"/>
            <a:ext cx="184666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1" name="Shape 941"/>
          <p:cNvSpPr txBox="1"/>
          <p:nvPr/>
        </p:nvSpPr>
        <p:spPr>
          <a:xfrm>
            <a:off x="295073" y="2635495"/>
            <a:ext cx="8696519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800" dirty="0">
                <a:latin typeface="+mj-lt"/>
              </a:rPr>
              <a:t>Read an article from the Daily Telegraph about how </a:t>
            </a:r>
            <a:r>
              <a:rPr lang="en-US" sz="2800" dirty="0" smtClean="0">
                <a:latin typeface="+mj-lt"/>
              </a:rPr>
              <a:t>cancers constantly become </a:t>
            </a:r>
            <a:r>
              <a:rPr lang="en-US" sz="2800" dirty="0">
                <a:latin typeface="+mj-lt"/>
              </a:rPr>
              <a:t>resistant to </a:t>
            </a:r>
            <a:r>
              <a:rPr lang="en-US" sz="2800" dirty="0" smtClean="0">
                <a:latin typeface="+mj-lt"/>
              </a:rPr>
              <a:t>chemotherapies</a:t>
            </a:r>
            <a:r>
              <a:rPr lang="en-US" sz="2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02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1250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 Now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385734" y="2399079"/>
            <a:ext cx="8521842" cy="22467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examples of the kinds of driver genes that need to be mutated to transform cells?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336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1250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 Now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457200" y="1660444"/>
            <a:ext cx="8521842" cy="22467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that regulate survival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death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that regulate ageing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that regulate proliferation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that regulate invasiveness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endParaRPr lang="en-US" sz="28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48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-94776" y="413008"/>
            <a:ext cx="9335670" cy="14644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Three driver mutations needed for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transformation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136877" y="3913093"/>
            <a:ext cx="762000" cy="708165"/>
            <a:chOff x="3746477" y="2322394"/>
            <a:chExt cx="762000" cy="708165"/>
          </a:xfrm>
        </p:grpSpPr>
        <p:grpSp>
          <p:nvGrpSpPr>
            <p:cNvPr id="91" name="Group 90"/>
            <p:cNvGrpSpPr/>
            <p:nvPr/>
          </p:nvGrpSpPr>
          <p:grpSpPr>
            <a:xfrm>
              <a:off x="3746477" y="2322394"/>
              <a:ext cx="609600" cy="381000"/>
              <a:chOff x="2133600" y="3429000"/>
              <a:chExt cx="609600" cy="381000"/>
            </a:xfrm>
            <a:solidFill>
              <a:schemeClr val="accent5"/>
            </a:solidFill>
          </p:grpSpPr>
          <p:sp>
            <p:nvSpPr>
              <p:cNvPr id="95" name="Oval 94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3898877" y="2649559"/>
              <a:ext cx="609600" cy="381000"/>
              <a:chOff x="2133600" y="3429000"/>
              <a:chExt cx="609600" cy="381000"/>
            </a:xfrm>
            <a:solidFill>
              <a:schemeClr val="accent5"/>
            </a:solidFill>
          </p:grpSpPr>
          <p:sp>
            <p:nvSpPr>
              <p:cNvPr id="93" name="Oval 92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6851469" y="2591874"/>
            <a:ext cx="2088660" cy="1127265"/>
            <a:chOff x="5905809" y="2017174"/>
            <a:chExt cx="2088660" cy="1127265"/>
          </a:xfrm>
        </p:grpSpPr>
        <p:grpSp>
          <p:nvGrpSpPr>
            <p:cNvPr id="98" name="Group 97"/>
            <p:cNvGrpSpPr/>
            <p:nvPr/>
          </p:nvGrpSpPr>
          <p:grpSpPr>
            <a:xfrm>
              <a:off x="6699069" y="2491771"/>
              <a:ext cx="609600" cy="381000"/>
              <a:chOff x="2133600" y="3429000"/>
              <a:chExt cx="609600" cy="381000"/>
            </a:xfrm>
            <a:solidFill>
              <a:srgbClr val="FF0000"/>
            </a:solidFill>
          </p:grpSpPr>
          <p:sp>
            <p:nvSpPr>
              <p:cNvPr id="219" name="Oval 218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5905809" y="2436694"/>
              <a:ext cx="609600" cy="381000"/>
              <a:chOff x="2133600" y="3429000"/>
              <a:chExt cx="609600" cy="381000"/>
            </a:xfrm>
            <a:solidFill>
              <a:srgbClr val="FF0000"/>
            </a:solidFill>
          </p:grpSpPr>
          <p:sp>
            <p:nvSpPr>
              <p:cNvPr id="217" name="Oval 216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6058209" y="2589094"/>
              <a:ext cx="609600" cy="381000"/>
              <a:chOff x="2133600" y="3429000"/>
              <a:chExt cx="609600" cy="381000"/>
            </a:xfrm>
            <a:solidFill>
              <a:srgbClr val="FF0000"/>
            </a:solidFill>
          </p:grpSpPr>
          <p:sp>
            <p:nvSpPr>
              <p:cNvPr id="215" name="Oval 214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6210609" y="2763439"/>
              <a:ext cx="609600" cy="381000"/>
              <a:chOff x="2133600" y="3429000"/>
              <a:chExt cx="609600" cy="381000"/>
            </a:xfrm>
            <a:solidFill>
              <a:srgbClr val="FF0000"/>
            </a:solidFill>
          </p:grpSpPr>
          <p:sp>
            <p:nvSpPr>
              <p:cNvPr id="130" name="Oval 129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6286809" y="2284294"/>
              <a:ext cx="609600" cy="381000"/>
              <a:chOff x="2133600" y="3429000"/>
              <a:chExt cx="609600" cy="381000"/>
            </a:xfrm>
            <a:solidFill>
              <a:srgbClr val="FF0000"/>
            </a:solidFill>
          </p:grpSpPr>
          <p:sp>
            <p:nvSpPr>
              <p:cNvPr id="128" name="Oval 127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6775269" y="2285894"/>
              <a:ext cx="609600" cy="381000"/>
              <a:chOff x="2133600" y="3429000"/>
              <a:chExt cx="609600" cy="381000"/>
            </a:xfrm>
            <a:solidFill>
              <a:srgbClr val="FF0000"/>
            </a:solidFill>
          </p:grpSpPr>
          <p:sp>
            <p:nvSpPr>
              <p:cNvPr id="126" name="Oval 125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241869" y="2017174"/>
              <a:ext cx="1752600" cy="1122717"/>
              <a:chOff x="5601009" y="2017174"/>
              <a:chExt cx="1752600" cy="1122717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5601009" y="2131894"/>
                <a:ext cx="609600" cy="381000"/>
                <a:chOff x="2133600" y="3429000"/>
                <a:chExt cx="609600" cy="381000"/>
              </a:xfrm>
              <a:solidFill>
                <a:srgbClr val="FF0000"/>
              </a:solidFill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2133600" y="3429000"/>
                  <a:ext cx="609600" cy="381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2514600" y="3542880"/>
                  <a:ext cx="152400" cy="114720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>
                <a:off x="6037702" y="2033634"/>
                <a:ext cx="609600" cy="381000"/>
                <a:chOff x="2133600" y="3429000"/>
                <a:chExt cx="609600" cy="381000"/>
              </a:xfrm>
              <a:solidFill>
                <a:srgbClr val="FF0000"/>
              </a:solidFill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2133600" y="3429000"/>
                  <a:ext cx="609600" cy="381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514600" y="3542880"/>
                  <a:ext cx="152400" cy="114720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6524494" y="2530291"/>
                <a:ext cx="609600" cy="381000"/>
                <a:chOff x="2133600" y="3429000"/>
                <a:chExt cx="609600" cy="381000"/>
              </a:xfrm>
              <a:solidFill>
                <a:srgbClr val="FF0000"/>
              </a:solidFill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2133600" y="3429000"/>
                  <a:ext cx="609600" cy="381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514600" y="3542880"/>
                  <a:ext cx="152400" cy="114720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/>
              <p:cNvGrpSpPr/>
              <p:nvPr/>
            </p:nvGrpSpPr>
            <p:grpSpPr>
              <a:xfrm>
                <a:off x="6524494" y="2017174"/>
                <a:ext cx="609600" cy="381000"/>
                <a:chOff x="2133600" y="3429000"/>
                <a:chExt cx="609600" cy="381000"/>
              </a:xfrm>
              <a:solidFill>
                <a:srgbClr val="FF0000"/>
              </a:solidFill>
            </p:grpSpPr>
            <p:sp>
              <p:nvSpPr>
                <p:cNvPr id="118" name="Oval 117"/>
                <p:cNvSpPr/>
                <p:nvPr/>
              </p:nvSpPr>
              <p:spPr>
                <a:xfrm>
                  <a:off x="2133600" y="3429000"/>
                  <a:ext cx="609600" cy="381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514600" y="3542880"/>
                  <a:ext cx="152400" cy="114720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6744009" y="2285894"/>
                <a:ext cx="609600" cy="381000"/>
                <a:chOff x="2133600" y="3429000"/>
                <a:chExt cx="609600" cy="381000"/>
              </a:xfrm>
              <a:solidFill>
                <a:srgbClr val="FF0000"/>
              </a:solidFill>
            </p:grpSpPr>
            <p:sp>
              <p:nvSpPr>
                <p:cNvPr id="116" name="Oval 115"/>
                <p:cNvSpPr/>
                <p:nvPr/>
              </p:nvSpPr>
              <p:spPr>
                <a:xfrm>
                  <a:off x="2133600" y="3429000"/>
                  <a:ext cx="609600" cy="381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514600" y="3542880"/>
                  <a:ext cx="152400" cy="114720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5630630" y="2595898"/>
                <a:ext cx="609600" cy="381000"/>
                <a:chOff x="2133600" y="3429000"/>
                <a:chExt cx="609600" cy="381000"/>
              </a:xfrm>
              <a:solidFill>
                <a:srgbClr val="FF0000"/>
              </a:solidFill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2133600" y="3429000"/>
                  <a:ext cx="609600" cy="381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2514600" y="3542880"/>
                  <a:ext cx="152400" cy="114720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5982009" y="2758891"/>
                <a:ext cx="609600" cy="381000"/>
                <a:chOff x="2133600" y="3429000"/>
                <a:chExt cx="609600" cy="381000"/>
              </a:xfrm>
              <a:solidFill>
                <a:srgbClr val="FF0000"/>
              </a:solidFill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2133600" y="3429000"/>
                  <a:ext cx="609600" cy="381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2514600" y="3542880"/>
                  <a:ext cx="152400" cy="114720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26" name="Group 225"/>
          <p:cNvGrpSpPr/>
          <p:nvPr/>
        </p:nvGrpSpPr>
        <p:grpSpPr>
          <a:xfrm>
            <a:off x="5498477" y="3912308"/>
            <a:ext cx="762000" cy="708165"/>
            <a:chOff x="3746477" y="2322394"/>
            <a:chExt cx="762000" cy="708165"/>
          </a:xfrm>
          <a:solidFill>
            <a:srgbClr val="C3E432"/>
          </a:solidFill>
        </p:grpSpPr>
        <p:grpSp>
          <p:nvGrpSpPr>
            <p:cNvPr id="227" name="Group 226"/>
            <p:cNvGrpSpPr/>
            <p:nvPr/>
          </p:nvGrpSpPr>
          <p:grpSpPr>
            <a:xfrm>
              <a:off x="3746477" y="2322394"/>
              <a:ext cx="609600" cy="381000"/>
              <a:chOff x="2133600" y="3429000"/>
              <a:chExt cx="609600" cy="381000"/>
            </a:xfrm>
            <a:grpFill/>
          </p:grpSpPr>
          <p:sp>
            <p:nvSpPr>
              <p:cNvPr id="231" name="Oval 230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rgbClr val="21596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3898877" y="2649559"/>
              <a:ext cx="609600" cy="381000"/>
              <a:chOff x="2133600" y="3429000"/>
              <a:chExt cx="609600" cy="381000"/>
            </a:xfrm>
            <a:grpFill/>
          </p:grpSpPr>
          <p:sp>
            <p:nvSpPr>
              <p:cNvPr id="229" name="Oval 228"/>
              <p:cNvSpPr/>
              <p:nvPr/>
            </p:nvSpPr>
            <p:spPr>
              <a:xfrm>
                <a:off x="2133600" y="3429000"/>
                <a:ext cx="6096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2514600" y="3542880"/>
                <a:ext cx="152400" cy="1147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94288" y="4221783"/>
            <a:ext cx="1272228" cy="1671683"/>
            <a:chOff x="94288" y="4221783"/>
            <a:chExt cx="1272228" cy="1671683"/>
          </a:xfrm>
        </p:grpSpPr>
        <p:grpSp>
          <p:nvGrpSpPr>
            <p:cNvPr id="5" name="Group 4"/>
            <p:cNvGrpSpPr/>
            <p:nvPr/>
          </p:nvGrpSpPr>
          <p:grpSpPr>
            <a:xfrm>
              <a:off x="425602" y="4221783"/>
              <a:ext cx="609600" cy="381000"/>
              <a:chOff x="495946" y="4221783"/>
              <a:chExt cx="609600" cy="38100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495946" y="4221783"/>
                <a:ext cx="609600" cy="381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876946" y="4335663"/>
                <a:ext cx="152400" cy="1147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5" name="TextBox 244"/>
            <p:cNvSpPr txBox="1"/>
            <p:nvPr/>
          </p:nvSpPr>
          <p:spPr>
            <a:xfrm>
              <a:off x="94288" y="4939359"/>
              <a:ext cx="127222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Normal</a:t>
              </a:r>
            </a:p>
            <a:p>
              <a:r>
                <a:rPr lang="en-US" sz="2800" dirty="0" smtClean="0">
                  <a:latin typeface="+mn-lt"/>
                </a:rPr>
                <a:t>cell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246" name="TextBox 245"/>
          <p:cNvSpPr txBox="1"/>
          <p:nvPr/>
        </p:nvSpPr>
        <p:spPr>
          <a:xfrm>
            <a:off x="7691936" y="1906100"/>
            <a:ext cx="13083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Tumor</a:t>
            </a:r>
            <a:endParaRPr lang="en-US" sz="3200" dirty="0">
              <a:latin typeface="+mn-lt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6603741" y="4344543"/>
            <a:ext cx="2460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Proliferation </a:t>
            </a:r>
            <a:r>
              <a:rPr lang="en-US" sz="2400" dirty="0">
                <a:ea typeface="Wingdings"/>
                <a:cs typeface="Wingdings"/>
                <a:sym typeface="Wingdings"/>
              </a:rPr>
              <a:t>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</a:t>
            </a:r>
            <a:endParaRPr lang="en-US" sz="2400" dirty="0">
              <a:ea typeface="Wingdings"/>
              <a:cs typeface="Wingdings"/>
              <a:sym typeface="Wingding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06832" y="4590966"/>
            <a:ext cx="1540573" cy="1148716"/>
            <a:chOff x="1206832" y="4590966"/>
            <a:chExt cx="1540573" cy="1148716"/>
          </a:xfrm>
        </p:grpSpPr>
        <p:cxnSp>
          <p:nvCxnSpPr>
            <p:cNvPr id="222" name="Straight Connector 221"/>
            <p:cNvCxnSpPr/>
            <p:nvPr/>
          </p:nvCxnSpPr>
          <p:spPr>
            <a:xfrm>
              <a:off x="1206832" y="4590966"/>
              <a:ext cx="1540573" cy="1148716"/>
            </a:xfrm>
            <a:prstGeom prst="line">
              <a:avLst/>
            </a:prstGeom>
            <a:ln w="73025">
              <a:solidFill>
                <a:srgbClr val="BFBFBF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2127171">
              <a:off x="1621203" y="4678255"/>
              <a:ext cx="9037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Aging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20725" y="3746927"/>
            <a:ext cx="1613843" cy="565990"/>
            <a:chOff x="3960382" y="3465675"/>
            <a:chExt cx="1613843" cy="565990"/>
          </a:xfrm>
        </p:grpSpPr>
        <p:cxnSp>
          <p:nvCxnSpPr>
            <p:cNvPr id="233" name="Straight Connector 232"/>
            <p:cNvCxnSpPr/>
            <p:nvPr/>
          </p:nvCxnSpPr>
          <p:spPr>
            <a:xfrm flipV="1">
              <a:off x="4108630" y="4017383"/>
              <a:ext cx="1397331" cy="14282"/>
            </a:xfrm>
            <a:prstGeom prst="line">
              <a:avLst/>
            </a:prstGeom>
            <a:ln w="73025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3960382" y="3465675"/>
              <a:ext cx="16138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+mn-lt"/>
                </a:rPr>
                <a:t>Mutation 2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47405" y="5597731"/>
            <a:ext cx="748474" cy="757830"/>
            <a:chOff x="2747405" y="5597731"/>
            <a:chExt cx="748474" cy="757830"/>
          </a:xfrm>
        </p:grpSpPr>
        <p:grpSp>
          <p:nvGrpSpPr>
            <p:cNvPr id="2" name="Group 1"/>
            <p:cNvGrpSpPr/>
            <p:nvPr/>
          </p:nvGrpSpPr>
          <p:grpSpPr>
            <a:xfrm>
              <a:off x="2776310" y="5794392"/>
              <a:ext cx="609600" cy="381000"/>
              <a:chOff x="2776310" y="5794392"/>
              <a:chExt cx="609600" cy="381000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2776310" y="5794392"/>
                <a:ext cx="609600" cy="381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157310" y="5908272"/>
                <a:ext cx="152400" cy="114720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6" name="&quot;No&quot; Symbol 135"/>
            <p:cNvSpPr/>
            <p:nvPr/>
          </p:nvSpPr>
          <p:spPr>
            <a:xfrm>
              <a:off x="2747405" y="5597731"/>
              <a:ext cx="748474" cy="757830"/>
            </a:xfrm>
            <a:prstGeom prst="noSmoking">
              <a:avLst>
                <a:gd name="adj" fmla="val 12440"/>
              </a:avLst>
            </a:prstGeom>
            <a:solidFill>
              <a:srgbClr val="A6A6A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3948009" y="2285887"/>
            <a:ext cx="1891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Telomerase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622609" y="4763517"/>
            <a:ext cx="1667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Oncogene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60096" y="4645676"/>
            <a:ext cx="2289125" cy="1710337"/>
            <a:chOff x="3860096" y="4645676"/>
            <a:chExt cx="2289125" cy="1710337"/>
          </a:xfrm>
        </p:grpSpPr>
        <p:grpSp>
          <p:nvGrpSpPr>
            <p:cNvPr id="16" name="Group 15"/>
            <p:cNvGrpSpPr/>
            <p:nvPr/>
          </p:nvGrpSpPr>
          <p:grpSpPr>
            <a:xfrm>
              <a:off x="3860096" y="4645676"/>
              <a:ext cx="2240800" cy="1710337"/>
              <a:chOff x="3860096" y="4645676"/>
              <a:chExt cx="2240800" cy="171033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338896" y="5647848"/>
                <a:ext cx="762000" cy="708165"/>
                <a:chOff x="5338896" y="5647848"/>
                <a:chExt cx="762000" cy="708165"/>
              </a:xfrm>
            </p:grpSpPr>
            <p:grpSp>
              <p:nvGrpSpPr>
                <p:cNvPr id="236" name="Group 235"/>
                <p:cNvGrpSpPr/>
                <p:nvPr/>
              </p:nvGrpSpPr>
              <p:grpSpPr>
                <a:xfrm>
                  <a:off x="5338896" y="5647848"/>
                  <a:ext cx="609600" cy="381000"/>
                  <a:chOff x="2133600" y="3429000"/>
                  <a:chExt cx="609600" cy="381000"/>
                </a:xfrm>
                <a:solidFill>
                  <a:schemeClr val="accent5"/>
                </a:solidFill>
              </p:grpSpPr>
              <p:sp>
                <p:nvSpPr>
                  <p:cNvPr id="240" name="Oval 239"/>
                  <p:cNvSpPr/>
                  <p:nvPr/>
                </p:nvSpPr>
                <p:spPr>
                  <a:xfrm>
                    <a:off x="2133600" y="3429000"/>
                    <a:ext cx="609600" cy="381000"/>
                  </a:xfrm>
                  <a:prstGeom prst="ellipse">
                    <a:avLst/>
                  </a:prstGeom>
                  <a:solidFill>
                    <a:schemeClr val="accent5">
                      <a:lumMod val="50000"/>
                      <a:alpha val="23000"/>
                    </a:schemeClr>
                  </a:solidFill>
                  <a:ln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>
                  <a:xfrm>
                    <a:off x="2514600" y="3542880"/>
                    <a:ext cx="152400" cy="114720"/>
                  </a:xfrm>
                  <a:prstGeom prst="ellipse">
                    <a:avLst/>
                  </a:prstGeom>
                  <a:solidFill>
                    <a:schemeClr val="accent5">
                      <a:lumMod val="50000"/>
                      <a:alpha val="23000"/>
                    </a:schemeClr>
                  </a:solidFill>
                  <a:ln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7" name="Group 236"/>
                <p:cNvGrpSpPr/>
                <p:nvPr/>
              </p:nvGrpSpPr>
              <p:grpSpPr>
                <a:xfrm>
                  <a:off x="5491296" y="5975013"/>
                  <a:ext cx="609600" cy="381000"/>
                  <a:chOff x="2133600" y="3429000"/>
                  <a:chExt cx="609600" cy="381000"/>
                </a:xfrm>
                <a:solidFill>
                  <a:schemeClr val="accent5"/>
                </a:solidFill>
              </p:grpSpPr>
              <p:sp>
                <p:nvSpPr>
                  <p:cNvPr id="238" name="Oval 237"/>
                  <p:cNvSpPr/>
                  <p:nvPr/>
                </p:nvSpPr>
                <p:spPr>
                  <a:xfrm>
                    <a:off x="2133600" y="3429000"/>
                    <a:ext cx="609600" cy="381000"/>
                  </a:xfrm>
                  <a:prstGeom prst="ellipse">
                    <a:avLst/>
                  </a:prstGeom>
                  <a:solidFill>
                    <a:schemeClr val="accent5">
                      <a:lumMod val="50000"/>
                      <a:alpha val="23000"/>
                    </a:schemeClr>
                  </a:solidFill>
                  <a:ln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Oval 238"/>
                  <p:cNvSpPr/>
                  <p:nvPr/>
                </p:nvSpPr>
                <p:spPr>
                  <a:xfrm>
                    <a:off x="2514600" y="3542880"/>
                    <a:ext cx="152400" cy="114720"/>
                  </a:xfrm>
                  <a:prstGeom prst="ellipse">
                    <a:avLst/>
                  </a:prstGeom>
                  <a:solidFill>
                    <a:schemeClr val="accent5">
                      <a:lumMod val="50000"/>
                      <a:alpha val="23000"/>
                    </a:schemeClr>
                  </a:solidFill>
                  <a:ln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" name="Group 9"/>
              <p:cNvGrpSpPr/>
              <p:nvPr/>
            </p:nvGrpSpPr>
            <p:grpSpPr>
              <a:xfrm>
                <a:off x="3860096" y="4645676"/>
                <a:ext cx="1540573" cy="1148716"/>
                <a:chOff x="3860096" y="4645676"/>
                <a:chExt cx="1540573" cy="1148716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860096" y="4645676"/>
                  <a:ext cx="1540573" cy="1148716"/>
                </a:xfrm>
                <a:prstGeom prst="line">
                  <a:avLst/>
                </a:prstGeom>
                <a:ln w="73025">
                  <a:solidFill>
                    <a:srgbClr val="BFBFBF"/>
                  </a:solidFill>
                  <a:tailEnd type="stealth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/>
                <p:cNvSpPr txBox="1"/>
                <p:nvPr/>
              </p:nvSpPr>
              <p:spPr>
                <a:xfrm rot="2127171">
                  <a:off x="4235391" y="4772041"/>
                  <a:ext cx="90376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+mn-lt"/>
                    </a:rPr>
                    <a:t>Aging</a:t>
                  </a:r>
                </a:p>
              </p:txBody>
            </p:sp>
          </p:grpSp>
        </p:grpSp>
        <p:sp>
          <p:nvSpPr>
            <p:cNvPr id="142" name="&quot;No&quot; Symbol 141"/>
            <p:cNvSpPr/>
            <p:nvPr/>
          </p:nvSpPr>
          <p:spPr>
            <a:xfrm>
              <a:off x="5400747" y="5593130"/>
              <a:ext cx="748474" cy="757830"/>
            </a:xfrm>
            <a:prstGeom prst="noSmoking">
              <a:avLst>
                <a:gd name="adj" fmla="val 12440"/>
              </a:avLst>
            </a:prstGeom>
            <a:solidFill>
              <a:srgbClr val="A6A6A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884471" y="2085114"/>
            <a:ext cx="2404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Tumor suppressor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193948" y="3795355"/>
            <a:ext cx="1613843" cy="588264"/>
            <a:chOff x="1193948" y="3795355"/>
            <a:chExt cx="1613843" cy="588264"/>
          </a:xfrm>
        </p:grpSpPr>
        <p:cxnSp>
          <p:nvCxnSpPr>
            <p:cNvPr id="221" name="Straight Connector 220"/>
            <p:cNvCxnSpPr/>
            <p:nvPr/>
          </p:nvCxnSpPr>
          <p:spPr>
            <a:xfrm flipV="1">
              <a:off x="1193948" y="4355525"/>
              <a:ext cx="1594854" cy="28094"/>
            </a:xfrm>
            <a:prstGeom prst="line">
              <a:avLst/>
            </a:prstGeom>
            <a:ln w="73025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1193948" y="3795355"/>
              <a:ext cx="16138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+mn-lt"/>
                </a:rPr>
                <a:t>Mutation 1</a:t>
              </a:r>
              <a:endParaRPr lang="en-US" sz="2400" b="1" dirty="0"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04297" y="3132519"/>
            <a:ext cx="1849485" cy="939319"/>
            <a:chOff x="937836" y="3458306"/>
            <a:chExt cx="1849485" cy="939319"/>
          </a:xfrm>
        </p:grpSpPr>
        <p:sp>
          <p:nvSpPr>
            <p:cNvPr id="145" name="TextBox 144"/>
            <p:cNvSpPr txBox="1"/>
            <p:nvPr/>
          </p:nvSpPr>
          <p:spPr>
            <a:xfrm>
              <a:off x="937836" y="3458306"/>
              <a:ext cx="18494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  <a:ea typeface="Wingdings"/>
                  <a:cs typeface="Wingdings"/>
                  <a:sym typeface="Wingdings"/>
                </a:rPr>
                <a:t>Survival  </a:t>
              </a:r>
            </a:p>
            <a:p>
              <a:r>
                <a:rPr lang="en-US" sz="2400" dirty="0" smtClean="0">
                  <a:latin typeface="+mj-lt"/>
                  <a:ea typeface="Wingdings"/>
                  <a:cs typeface="Wingdings"/>
                  <a:sym typeface="Wingdings"/>
                </a:rPr>
                <a:t>Apoptosis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46" name="&quot;No&quot; Symbol 145"/>
            <p:cNvSpPr/>
            <p:nvPr/>
          </p:nvSpPr>
          <p:spPr>
            <a:xfrm>
              <a:off x="1357668" y="3797060"/>
              <a:ext cx="557172" cy="600565"/>
            </a:xfrm>
            <a:prstGeom prst="noSmoking">
              <a:avLst>
                <a:gd name="adj" fmla="val 1244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058072" y="3304706"/>
            <a:ext cx="884828" cy="600565"/>
            <a:chOff x="4058072" y="3636852"/>
            <a:chExt cx="884828" cy="600565"/>
          </a:xfrm>
        </p:grpSpPr>
        <p:sp>
          <p:nvSpPr>
            <p:cNvPr id="149" name="TextBox 148"/>
            <p:cNvSpPr txBox="1"/>
            <p:nvPr/>
          </p:nvSpPr>
          <p:spPr>
            <a:xfrm>
              <a:off x="4058072" y="3661055"/>
              <a:ext cx="884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Aging</a:t>
              </a:r>
              <a:endParaRPr lang="en-US" sz="2400" dirty="0" smtClean="0">
                <a:latin typeface="+mn-lt"/>
                <a:ea typeface="Wingdings"/>
                <a:cs typeface="Wingdings"/>
                <a:sym typeface="Wingdings"/>
              </a:endParaRPr>
            </a:p>
          </p:txBody>
        </p:sp>
        <p:sp>
          <p:nvSpPr>
            <p:cNvPr id="150" name="&quot;No&quot; Symbol 149"/>
            <p:cNvSpPr/>
            <p:nvPr/>
          </p:nvSpPr>
          <p:spPr>
            <a:xfrm>
              <a:off x="4206312" y="3636852"/>
              <a:ext cx="557172" cy="600565"/>
            </a:xfrm>
            <a:prstGeom prst="noSmoking">
              <a:avLst>
                <a:gd name="adj" fmla="val 1244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73945" y="3739865"/>
            <a:ext cx="1917845" cy="712750"/>
            <a:chOff x="6273945" y="3739865"/>
            <a:chExt cx="1917845" cy="712750"/>
          </a:xfrm>
        </p:grpSpPr>
        <p:cxnSp>
          <p:nvCxnSpPr>
            <p:cNvPr id="234" name="Straight Connector 233"/>
            <p:cNvCxnSpPr/>
            <p:nvPr/>
          </p:nvCxnSpPr>
          <p:spPr>
            <a:xfrm flipV="1">
              <a:off x="6273945" y="3739865"/>
              <a:ext cx="728287" cy="454964"/>
            </a:xfrm>
            <a:prstGeom prst="line">
              <a:avLst/>
            </a:prstGeom>
            <a:ln w="73025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577947" y="3990950"/>
              <a:ext cx="16138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+mn-lt"/>
                </a:rPr>
                <a:t>Mutation </a:t>
              </a:r>
              <a:r>
                <a:rPr lang="en-US" sz="2400" b="1" dirty="0">
                  <a:latin typeface="+mn-lt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382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/>
      <p:bldP spid="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Shape 219"/>
          <p:cNvGrpSpPr/>
          <p:nvPr/>
        </p:nvGrpSpPr>
        <p:grpSpPr>
          <a:xfrm>
            <a:off x="730401" y="3420725"/>
            <a:ext cx="609599" cy="381000"/>
            <a:chOff x="2133600" y="3429000"/>
            <a:chExt cx="609599" cy="381000"/>
          </a:xfrm>
        </p:grpSpPr>
        <p:sp>
          <p:nvSpPr>
            <p:cNvPr id="220" name="Shape 220"/>
            <p:cNvSpPr/>
            <p:nvPr/>
          </p:nvSpPr>
          <p:spPr>
            <a:xfrm>
              <a:off x="2133600" y="3429000"/>
              <a:ext cx="609599" cy="381000"/>
            </a:xfrm>
            <a:prstGeom prst="ellipse">
              <a:avLst/>
            </a:prstGeom>
            <a:solidFill>
              <a:srgbClr val="C5D8F1"/>
            </a:solidFill>
            <a:ln w="25400" cap="flat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2514600" y="3542880"/>
              <a:ext cx="152399" cy="114720"/>
            </a:xfrm>
            <a:prstGeom prst="ellipse">
              <a:avLst/>
            </a:prstGeom>
            <a:solidFill>
              <a:schemeClr val="accent1"/>
            </a:solidFill>
            <a:ln w="25400" cap="flat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2" name="Shape 222"/>
          <p:cNvGrpSpPr/>
          <p:nvPr/>
        </p:nvGrpSpPr>
        <p:grpSpPr>
          <a:xfrm>
            <a:off x="3136876" y="3268339"/>
            <a:ext cx="761999" cy="708164"/>
            <a:chOff x="3746476" y="2322394"/>
            <a:chExt cx="761999" cy="708164"/>
          </a:xfrm>
        </p:grpSpPr>
        <p:grpSp>
          <p:nvGrpSpPr>
            <p:cNvPr id="223" name="Shape 223"/>
            <p:cNvGrpSpPr/>
            <p:nvPr/>
          </p:nvGrpSpPr>
          <p:grpSpPr>
            <a:xfrm>
              <a:off x="3746476" y="2322394"/>
              <a:ext cx="609599" cy="381000"/>
              <a:chOff x="2133600" y="3429000"/>
              <a:chExt cx="609599" cy="381000"/>
            </a:xfrm>
          </p:grpSpPr>
          <p:sp>
            <p:nvSpPr>
              <p:cNvPr id="224" name="Shape 224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chemeClr val="accent5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Shape 225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05867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" name="Shape 226"/>
            <p:cNvGrpSpPr/>
            <p:nvPr/>
          </p:nvGrpSpPr>
          <p:grpSpPr>
            <a:xfrm>
              <a:off x="3898876" y="2649558"/>
              <a:ext cx="609599" cy="381000"/>
              <a:chOff x="2133600" y="3429000"/>
              <a:chExt cx="609599" cy="381000"/>
            </a:xfrm>
          </p:grpSpPr>
          <p:sp>
            <p:nvSpPr>
              <p:cNvPr id="227" name="Shape 227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chemeClr val="accent5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05867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29" name="Shape 229"/>
          <p:cNvGrpSpPr/>
          <p:nvPr/>
        </p:nvGrpSpPr>
        <p:grpSpPr>
          <a:xfrm>
            <a:off x="6851469" y="1966658"/>
            <a:ext cx="2088659" cy="1127265"/>
            <a:chOff x="6851469" y="1966658"/>
            <a:chExt cx="2088659" cy="1127265"/>
          </a:xfrm>
        </p:grpSpPr>
        <p:grpSp>
          <p:nvGrpSpPr>
            <p:cNvPr id="230" name="Shape 230"/>
            <p:cNvGrpSpPr/>
            <p:nvPr/>
          </p:nvGrpSpPr>
          <p:grpSpPr>
            <a:xfrm>
              <a:off x="7644728" y="2441254"/>
              <a:ext cx="609599" cy="381000"/>
              <a:chOff x="2133600" y="3429000"/>
              <a:chExt cx="609599" cy="381000"/>
            </a:xfrm>
          </p:grpSpPr>
          <p:sp>
            <p:nvSpPr>
              <p:cNvPr id="231" name="Shape 231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" name="Shape 233"/>
            <p:cNvGrpSpPr/>
            <p:nvPr/>
          </p:nvGrpSpPr>
          <p:grpSpPr>
            <a:xfrm>
              <a:off x="6851469" y="2386178"/>
              <a:ext cx="609599" cy="381000"/>
              <a:chOff x="2133600" y="3429000"/>
              <a:chExt cx="609599" cy="381000"/>
            </a:xfrm>
          </p:grpSpPr>
          <p:sp>
            <p:nvSpPr>
              <p:cNvPr id="234" name="Shape 234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6" name="Shape 236"/>
            <p:cNvGrpSpPr/>
            <p:nvPr/>
          </p:nvGrpSpPr>
          <p:grpSpPr>
            <a:xfrm>
              <a:off x="7003869" y="2538578"/>
              <a:ext cx="609599" cy="381000"/>
              <a:chOff x="2133600" y="3429000"/>
              <a:chExt cx="609599" cy="381000"/>
            </a:xfrm>
          </p:grpSpPr>
          <p:sp>
            <p:nvSpPr>
              <p:cNvPr id="237" name="Shape 237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Shape 238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156269" y="2712922"/>
              <a:ext cx="609599" cy="381000"/>
              <a:chOff x="2133600" y="3429000"/>
              <a:chExt cx="609599" cy="381000"/>
            </a:xfrm>
          </p:grpSpPr>
          <p:sp>
            <p:nvSpPr>
              <p:cNvPr id="240" name="Shape 240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2" name="Shape 242"/>
            <p:cNvGrpSpPr/>
            <p:nvPr/>
          </p:nvGrpSpPr>
          <p:grpSpPr>
            <a:xfrm>
              <a:off x="7232469" y="2233778"/>
              <a:ext cx="609599" cy="381000"/>
              <a:chOff x="2133600" y="3429000"/>
              <a:chExt cx="609599" cy="381000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5" name="Shape 245"/>
            <p:cNvGrpSpPr/>
            <p:nvPr/>
          </p:nvGrpSpPr>
          <p:grpSpPr>
            <a:xfrm>
              <a:off x="7720928" y="2235378"/>
              <a:ext cx="609599" cy="381000"/>
              <a:chOff x="2133600" y="3429000"/>
              <a:chExt cx="609599" cy="381000"/>
            </a:xfrm>
          </p:grpSpPr>
          <p:sp>
            <p:nvSpPr>
              <p:cNvPr id="246" name="Shape 246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8" name="Shape 248"/>
            <p:cNvGrpSpPr/>
            <p:nvPr/>
          </p:nvGrpSpPr>
          <p:grpSpPr>
            <a:xfrm>
              <a:off x="7187528" y="2081378"/>
              <a:ext cx="609599" cy="381000"/>
              <a:chOff x="2133600" y="3429000"/>
              <a:chExt cx="609599" cy="381000"/>
            </a:xfrm>
          </p:grpSpPr>
          <p:sp>
            <p:nvSpPr>
              <p:cNvPr id="249" name="Shape 249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Shape 251"/>
            <p:cNvGrpSpPr/>
            <p:nvPr/>
          </p:nvGrpSpPr>
          <p:grpSpPr>
            <a:xfrm>
              <a:off x="7624221" y="1983117"/>
              <a:ext cx="609599" cy="381000"/>
              <a:chOff x="2133600" y="3429000"/>
              <a:chExt cx="609599" cy="381000"/>
            </a:xfrm>
          </p:grpSpPr>
          <p:sp>
            <p:nvSpPr>
              <p:cNvPr id="252" name="Shape 252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8111014" y="2479775"/>
              <a:ext cx="609599" cy="381000"/>
              <a:chOff x="2133600" y="3429000"/>
              <a:chExt cx="609599" cy="381000"/>
            </a:xfrm>
          </p:grpSpPr>
          <p:sp>
            <p:nvSpPr>
              <p:cNvPr id="255" name="Shape 255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7" name="Shape 257"/>
            <p:cNvGrpSpPr/>
            <p:nvPr/>
          </p:nvGrpSpPr>
          <p:grpSpPr>
            <a:xfrm>
              <a:off x="8111014" y="1966658"/>
              <a:ext cx="609599" cy="381000"/>
              <a:chOff x="2133600" y="3429000"/>
              <a:chExt cx="609599" cy="381000"/>
            </a:xfrm>
          </p:grpSpPr>
          <p:sp>
            <p:nvSpPr>
              <p:cNvPr id="258" name="Shape 258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Shape 259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0" name="Shape 260"/>
            <p:cNvGrpSpPr/>
            <p:nvPr/>
          </p:nvGrpSpPr>
          <p:grpSpPr>
            <a:xfrm>
              <a:off x="8330528" y="2235378"/>
              <a:ext cx="609599" cy="381000"/>
              <a:chOff x="2133600" y="3429000"/>
              <a:chExt cx="609599" cy="381000"/>
            </a:xfrm>
          </p:grpSpPr>
          <p:sp>
            <p:nvSpPr>
              <p:cNvPr id="261" name="Shape 261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7217150" y="2545382"/>
              <a:ext cx="609599" cy="381000"/>
              <a:chOff x="2133600" y="3429000"/>
              <a:chExt cx="609599" cy="381000"/>
            </a:xfrm>
          </p:grpSpPr>
          <p:sp>
            <p:nvSpPr>
              <p:cNvPr id="264" name="Shape 264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6" name="Shape 266"/>
            <p:cNvGrpSpPr/>
            <p:nvPr/>
          </p:nvGrpSpPr>
          <p:grpSpPr>
            <a:xfrm>
              <a:off x="7568528" y="2708375"/>
              <a:ext cx="609599" cy="381000"/>
              <a:chOff x="2133600" y="3429000"/>
              <a:chExt cx="609599" cy="381000"/>
            </a:xfrm>
          </p:grpSpPr>
          <p:sp>
            <p:nvSpPr>
              <p:cNvPr id="267" name="Shape 267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Shape 268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269" name="Shape 269"/>
          <p:cNvCxnSpPr/>
          <p:nvPr/>
        </p:nvCxnSpPr>
        <p:spPr>
          <a:xfrm rot="10800000" flipH="1">
            <a:off x="1468174" y="3593543"/>
            <a:ext cx="1594853" cy="28093"/>
          </a:xfrm>
          <a:prstGeom prst="straightConnector1">
            <a:avLst/>
          </a:prstGeom>
          <a:noFill/>
          <a:ln w="730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270" name="Shape 270"/>
          <p:cNvGrpSpPr/>
          <p:nvPr/>
        </p:nvGrpSpPr>
        <p:grpSpPr>
          <a:xfrm>
            <a:off x="5772008" y="3267554"/>
            <a:ext cx="761999" cy="708164"/>
            <a:chOff x="3746476" y="2322394"/>
            <a:chExt cx="761999" cy="708164"/>
          </a:xfrm>
        </p:grpSpPr>
        <p:grpSp>
          <p:nvGrpSpPr>
            <p:cNvPr id="271" name="Shape 271"/>
            <p:cNvGrpSpPr/>
            <p:nvPr/>
          </p:nvGrpSpPr>
          <p:grpSpPr>
            <a:xfrm>
              <a:off x="3746476" y="2322394"/>
              <a:ext cx="609599" cy="381000"/>
              <a:chOff x="2133600" y="3429000"/>
              <a:chExt cx="609599" cy="381000"/>
            </a:xfrm>
          </p:grpSpPr>
          <p:sp>
            <p:nvSpPr>
              <p:cNvPr id="272" name="Shape 272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C3E432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Shape 273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15968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4" name="Shape 274"/>
            <p:cNvGrpSpPr/>
            <p:nvPr/>
          </p:nvGrpSpPr>
          <p:grpSpPr>
            <a:xfrm>
              <a:off x="3898876" y="2649558"/>
              <a:ext cx="609599" cy="381000"/>
              <a:chOff x="2133600" y="3429000"/>
              <a:chExt cx="609599" cy="381000"/>
            </a:xfrm>
          </p:grpSpPr>
          <p:sp>
            <p:nvSpPr>
              <p:cNvPr id="275" name="Shape 275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C3E432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Shape 276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05867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277" name="Shape 277"/>
          <p:cNvCxnSpPr/>
          <p:nvPr/>
        </p:nvCxnSpPr>
        <p:spPr>
          <a:xfrm rot="10800000" flipH="1">
            <a:off x="4203676" y="3569405"/>
            <a:ext cx="1397331" cy="14282"/>
          </a:xfrm>
          <a:prstGeom prst="straightConnector1">
            <a:avLst/>
          </a:prstGeom>
          <a:noFill/>
          <a:ln w="730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78" name="Shape 278"/>
          <p:cNvCxnSpPr/>
          <p:nvPr/>
        </p:nvCxnSpPr>
        <p:spPr>
          <a:xfrm rot="10800000" flipH="1">
            <a:off x="6488862" y="3093923"/>
            <a:ext cx="728286" cy="454963"/>
          </a:xfrm>
          <a:prstGeom prst="straightConnector1">
            <a:avLst/>
          </a:prstGeom>
          <a:noFill/>
          <a:ln w="730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79" name="Shape 279"/>
          <p:cNvSpPr txBox="1"/>
          <p:nvPr/>
        </p:nvSpPr>
        <p:spPr>
          <a:xfrm>
            <a:off x="528731" y="3903844"/>
            <a:ext cx="88381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Carcinogens increase mutation frequency</a:t>
            </a:r>
          </a:p>
        </p:txBody>
      </p:sp>
      <p:sp>
        <p:nvSpPr>
          <p:cNvPr id="283" name="Shape 283"/>
          <p:cNvSpPr/>
          <p:nvPr/>
        </p:nvSpPr>
        <p:spPr>
          <a:xfrm>
            <a:off x="3329828" y="1428076"/>
            <a:ext cx="1514119" cy="1558073"/>
          </a:xfrm>
          <a:prstGeom prst="irregularSeal2">
            <a:avLst/>
          </a:prstGeom>
          <a:solidFill>
            <a:srgbClr val="E2E41A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3659848" y="1917506"/>
            <a:ext cx="1008859" cy="223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UV</a:t>
            </a:r>
          </a:p>
        </p:txBody>
      </p:sp>
      <p:sp>
        <p:nvSpPr>
          <p:cNvPr id="69" name="Shape 96"/>
          <p:cNvSpPr/>
          <p:nvPr/>
        </p:nvSpPr>
        <p:spPr>
          <a:xfrm>
            <a:off x="782816" y="5113890"/>
            <a:ext cx="7451004" cy="7671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would carcinogens affect tumor cells?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691936" y="1321324"/>
            <a:ext cx="13083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Tumor</a:t>
            </a:r>
            <a:endParaRPr lang="en-US" sz="3200" dirty="0"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71808" y="4000919"/>
            <a:ext cx="1272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Normal</a:t>
            </a:r>
          </a:p>
          <a:p>
            <a:r>
              <a:rPr lang="en-US" sz="2800" dirty="0" smtClean="0">
                <a:latin typeface="+mn-lt"/>
              </a:rPr>
              <a:t>cell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780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291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 you think </a:t>
            </a: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this is an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accurate picture</a:t>
            </a: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? 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290" name="Shape 290"/>
          <p:cNvGrpSpPr/>
          <p:nvPr/>
        </p:nvGrpSpPr>
        <p:grpSpPr>
          <a:xfrm>
            <a:off x="378717" y="2484467"/>
            <a:ext cx="609599" cy="381000"/>
            <a:chOff x="2133600" y="3429000"/>
            <a:chExt cx="609599" cy="381000"/>
          </a:xfrm>
        </p:grpSpPr>
        <p:sp>
          <p:nvSpPr>
            <p:cNvPr id="291" name="Shape 291"/>
            <p:cNvSpPr/>
            <p:nvPr/>
          </p:nvSpPr>
          <p:spPr>
            <a:xfrm>
              <a:off x="2133600" y="3429000"/>
              <a:ext cx="609599" cy="381000"/>
            </a:xfrm>
            <a:prstGeom prst="ellipse">
              <a:avLst/>
            </a:prstGeom>
            <a:solidFill>
              <a:srgbClr val="C5D8F1"/>
            </a:solidFill>
            <a:ln w="25400" cap="flat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Shape 292"/>
            <p:cNvSpPr/>
            <p:nvPr/>
          </p:nvSpPr>
          <p:spPr>
            <a:xfrm>
              <a:off x="2514600" y="3542880"/>
              <a:ext cx="152399" cy="114720"/>
            </a:xfrm>
            <a:prstGeom prst="ellipse">
              <a:avLst/>
            </a:prstGeom>
            <a:solidFill>
              <a:schemeClr val="accent1"/>
            </a:solidFill>
            <a:ln w="25400" cap="flat">
              <a:solidFill>
                <a:srgbClr val="395E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" name="Shape 293"/>
          <p:cNvGrpSpPr/>
          <p:nvPr/>
        </p:nvGrpSpPr>
        <p:grpSpPr>
          <a:xfrm>
            <a:off x="2804730" y="2320885"/>
            <a:ext cx="761999" cy="708164"/>
            <a:chOff x="3746476" y="2322394"/>
            <a:chExt cx="761999" cy="708164"/>
          </a:xfrm>
        </p:grpSpPr>
        <p:grpSp>
          <p:nvGrpSpPr>
            <p:cNvPr id="294" name="Shape 294"/>
            <p:cNvGrpSpPr/>
            <p:nvPr/>
          </p:nvGrpSpPr>
          <p:grpSpPr>
            <a:xfrm>
              <a:off x="3746476" y="2322394"/>
              <a:ext cx="609599" cy="381000"/>
              <a:chOff x="2133600" y="3429000"/>
              <a:chExt cx="609599" cy="381000"/>
            </a:xfrm>
          </p:grpSpPr>
          <p:sp>
            <p:nvSpPr>
              <p:cNvPr id="295" name="Shape 295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chemeClr val="accent5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Shape 296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05867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7" name="Shape 297"/>
            <p:cNvGrpSpPr/>
            <p:nvPr/>
          </p:nvGrpSpPr>
          <p:grpSpPr>
            <a:xfrm>
              <a:off x="3898876" y="2649558"/>
              <a:ext cx="609599" cy="381000"/>
              <a:chOff x="2133600" y="3429000"/>
              <a:chExt cx="609599" cy="381000"/>
            </a:xfrm>
          </p:grpSpPr>
          <p:sp>
            <p:nvSpPr>
              <p:cNvPr id="298" name="Shape 298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chemeClr val="accent5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05867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339" name="Shape 339"/>
          <p:cNvCxnSpPr/>
          <p:nvPr/>
        </p:nvCxnSpPr>
        <p:spPr>
          <a:xfrm rot="10800000" flipH="1">
            <a:off x="1214180" y="2660920"/>
            <a:ext cx="1594853" cy="28093"/>
          </a:xfrm>
          <a:prstGeom prst="straightConnector1">
            <a:avLst/>
          </a:prstGeom>
          <a:noFill/>
          <a:ln w="730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340" name="Shape 340"/>
          <p:cNvGrpSpPr/>
          <p:nvPr/>
        </p:nvGrpSpPr>
        <p:grpSpPr>
          <a:xfrm>
            <a:off x="5029564" y="2320885"/>
            <a:ext cx="761999" cy="708164"/>
            <a:chOff x="3746476" y="2322394"/>
            <a:chExt cx="761999" cy="708164"/>
          </a:xfrm>
        </p:grpSpPr>
        <p:grpSp>
          <p:nvGrpSpPr>
            <p:cNvPr id="341" name="Shape 341"/>
            <p:cNvGrpSpPr/>
            <p:nvPr/>
          </p:nvGrpSpPr>
          <p:grpSpPr>
            <a:xfrm>
              <a:off x="3746476" y="2322394"/>
              <a:ext cx="609599" cy="381000"/>
              <a:chOff x="2133600" y="3429000"/>
              <a:chExt cx="609599" cy="381000"/>
            </a:xfrm>
          </p:grpSpPr>
          <p:sp>
            <p:nvSpPr>
              <p:cNvPr id="342" name="Shape 342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C3E432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Shape 343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15968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4" name="Shape 344"/>
            <p:cNvGrpSpPr/>
            <p:nvPr/>
          </p:nvGrpSpPr>
          <p:grpSpPr>
            <a:xfrm>
              <a:off x="3898876" y="2649558"/>
              <a:ext cx="609599" cy="381000"/>
              <a:chOff x="2133600" y="3429000"/>
              <a:chExt cx="609599" cy="381000"/>
            </a:xfrm>
          </p:grpSpPr>
          <p:sp>
            <p:nvSpPr>
              <p:cNvPr id="345" name="Shape 345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C3E432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205867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347" name="Shape 347"/>
          <p:cNvCxnSpPr/>
          <p:nvPr/>
        </p:nvCxnSpPr>
        <p:spPr>
          <a:xfrm rot="10800000" flipH="1">
            <a:off x="3676150" y="2667826"/>
            <a:ext cx="1397331" cy="14282"/>
          </a:xfrm>
          <a:prstGeom prst="straightConnector1">
            <a:avLst/>
          </a:prstGeom>
          <a:noFill/>
          <a:ln w="730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/>
          <p:nvPr/>
        </p:nvCxnSpPr>
        <p:spPr>
          <a:xfrm flipV="1">
            <a:off x="5791563" y="2175638"/>
            <a:ext cx="878521" cy="422709"/>
          </a:xfrm>
          <a:prstGeom prst="straightConnector1">
            <a:avLst/>
          </a:prstGeom>
          <a:noFill/>
          <a:ln w="730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64" name="TextBox 63"/>
          <p:cNvSpPr txBox="1"/>
          <p:nvPr/>
        </p:nvSpPr>
        <p:spPr>
          <a:xfrm>
            <a:off x="94288" y="3121711"/>
            <a:ext cx="1272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Normal</a:t>
            </a:r>
          </a:p>
          <a:p>
            <a:r>
              <a:rPr lang="en-US" sz="2800" dirty="0" smtClean="0">
                <a:latin typeface="+mn-lt"/>
              </a:rPr>
              <a:t>cell</a:t>
            </a:r>
            <a:endParaRPr lang="en-US" sz="2800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773317" y="911026"/>
            <a:ext cx="2148838" cy="1772598"/>
            <a:chOff x="6851469" y="1321324"/>
            <a:chExt cx="2148838" cy="1772598"/>
          </a:xfrm>
        </p:grpSpPr>
        <p:grpSp>
          <p:nvGrpSpPr>
            <p:cNvPr id="300" name="Shape 300"/>
            <p:cNvGrpSpPr/>
            <p:nvPr/>
          </p:nvGrpSpPr>
          <p:grpSpPr>
            <a:xfrm>
              <a:off x="7644728" y="2441254"/>
              <a:ext cx="609599" cy="381000"/>
              <a:chOff x="2133600" y="3429000"/>
              <a:chExt cx="609599" cy="381000"/>
            </a:xfrm>
          </p:grpSpPr>
          <p:sp>
            <p:nvSpPr>
              <p:cNvPr id="301" name="Shape 301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3" name="Shape 303"/>
            <p:cNvGrpSpPr/>
            <p:nvPr/>
          </p:nvGrpSpPr>
          <p:grpSpPr>
            <a:xfrm>
              <a:off x="6851469" y="2386178"/>
              <a:ext cx="609599" cy="381000"/>
              <a:chOff x="2133600" y="3429000"/>
              <a:chExt cx="609599" cy="381000"/>
            </a:xfrm>
          </p:grpSpPr>
          <p:sp>
            <p:nvSpPr>
              <p:cNvPr id="304" name="Shape 304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6" name="Shape 306"/>
            <p:cNvGrpSpPr/>
            <p:nvPr/>
          </p:nvGrpSpPr>
          <p:grpSpPr>
            <a:xfrm>
              <a:off x="7003869" y="2538578"/>
              <a:ext cx="609599" cy="381000"/>
              <a:chOff x="2133600" y="3429000"/>
              <a:chExt cx="609599" cy="381000"/>
            </a:xfrm>
          </p:grpSpPr>
          <p:sp>
            <p:nvSpPr>
              <p:cNvPr id="307" name="Shape 307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Shape 308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9" name="Shape 309"/>
            <p:cNvGrpSpPr/>
            <p:nvPr/>
          </p:nvGrpSpPr>
          <p:grpSpPr>
            <a:xfrm>
              <a:off x="7156269" y="2712922"/>
              <a:ext cx="609599" cy="381000"/>
              <a:chOff x="2133600" y="3429000"/>
              <a:chExt cx="609599" cy="381000"/>
            </a:xfrm>
          </p:grpSpPr>
          <p:sp>
            <p:nvSpPr>
              <p:cNvPr id="310" name="Shape 310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Shape 311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2" name="Shape 312"/>
            <p:cNvGrpSpPr/>
            <p:nvPr/>
          </p:nvGrpSpPr>
          <p:grpSpPr>
            <a:xfrm>
              <a:off x="7232469" y="2233778"/>
              <a:ext cx="609599" cy="381000"/>
              <a:chOff x="2133600" y="3429000"/>
              <a:chExt cx="609599" cy="381000"/>
            </a:xfrm>
          </p:grpSpPr>
          <p:sp>
            <p:nvSpPr>
              <p:cNvPr id="313" name="Shape 313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5" name="Shape 315"/>
            <p:cNvGrpSpPr/>
            <p:nvPr/>
          </p:nvGrpSpPr>
          <p:grpSpPr>
            <a:xfrm>
              <a:off x="7720928" y="2235378"/>
              <a:ext cx="609599" cy="381000"/>
              <a:chOff x="2133600" y="3429000"/>
              <a:chExt cx="609599" cy="381000"/>
            </a:xfrm>
          </p:grpSpPr>
          <p:sp>
            <p:nvSpPr>
              <p:cNvPr id="316" name="Shape 316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Shape 317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8" name="Shape 318"/>
            <p:cNvGrpSpPr/>
            <p:nvPr/>
          </p:nvGrpSpPr>
          <p:grpSpPr>
            <a:xfrm>
              <a:off x="7187528" y="2081378"/>
              <a:ext cx="609599" cy="381000"/>
              <a:chOff x="2133600" y="3429000"/>
              <a:chExt cx="609599" cy="381000"/>
            </a:xfrm>
          </p:grpSpPr>
          <p:sp>
            <p:nvSpPr>
              <p:cNvPr id="319" name="Shape 319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1" name="Shape 321"/>
            <p:cNvGrpSpPr/>
            <p:nvPr/>
          </p:nvGrpSpPr>
          <p:grpSpPr>
            <a:xfrm>
              <a:off x="7624221" y="1983117"/>
              <a:ext cx="609599" cy="381000"/>
              <a:chOff x="2133600" y="3429000"/>
              <a:chExt cx="609599" cy="381000"/>
            </a:xfrm>
          </p:grpSpPr>
          <p:sp>
            <p:nvSpPr>
              <p:cNvPr id="322" name="Shape 322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Shape 323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4" name="Shape 324"/>
            <p:cNvGrpSpPr/>
            <p:nvPr/>
          </p:nvGrpSpPr>
          <p:grpSpPr>
            <a:xfrm>
              <a:off x="8111014" y="2479775"/>
              <a:ext cx="609599" cy="381000"/>
              <a:chOff x="2133600" y="3429000"/>
              <a:chExt cx="609599" cy="381000"/>
            </a:xfrm>
          </p:grpSpPr>
          <p:sp>
            <p:nvSpPr>
              <p:cNvPr id="325" name="Shape 325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Shape 326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7" name="Shape 327"/>
            <p:cNvGrpSpPr/>
            <p:nvPr/>
          </p:nvGrpSpPr>
          <p:grpSpPr>
            <a:xfrm>
              <a:off x="8111014" y="1966658"/>
              <a:ext cx="609599" cy="381000"/>
              <a:chOff x="2133600" y="3429000"/>
              <a:chExt cx="609599" cy="381000"/>
            </a:xfrm>
          </p:grpSpPr>
          <p:sp>
            <p:nvSpPr>
              <p:cNvPr id="328" name="Shape 328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Shape 329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0" name="Shape 330"/>
            <p:cNvGrpSpPr/>
            <p:nvPr/>
          </p:nvGrpSpPr>
          <p:grpSpPr>
            <a:xfrm>
              <a:off x="8330528" y="2235378"/>
              <a:ext cx="609599" cy="381000"/>
              <a:chOff x="2133600" y="3429000"/>
              <a:chExt cx="609599" cy="381000"/>
            </a:xfrm>
          </p:grpSpPr>
          <p:sp>
            <p:nvSpPr>
              <p:cNvPr id="331" name="Shape 331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3" name="Shape 333"/>
            <p:cNvGrpSpPr/>
            <p:nvPr/>
          </p:nvGrpSpPr>
          <p:grpSpPr>
            <a:xfrm>
              <a:off x="7217150" y="2545382"/>
              <a:ext cx="609599" cy="381000"/>
              <a:chOff x="2133600" y="3429000"/>
              <a:chExt cx="609599" cy="381000"/>
            </a:xfrm>
          </p:grpSpPr>
          <p:sp>
            <p:nvSpPr>
              <p:cNvPr id="334" name="Shape 334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Shape 335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6" name="Shape 336"/>
            <p:cNvGrpSpPr/>
            <p:nvPr/>
          </p:nvGrpSpPr>
          <p:grpSpPr>
            <a:xfrm>
              <a:off x="7568528" y="2708375"/>
              <a:ext cx="609599" cy="381000"/>
              <a:chOff x="2133600" y="3429000"/>
              <a:chExt cx="609599" cy="381000"/>
            </a:xfrm>
          </p:grpSpPr>
          <p:sp>
            <p:nvSpPr>
              <p:cNvPr id="337" name="Shape 337"/>
              <p:cNvSpPr/>
              <p:nvPr/>
            </p:nvSpPr>
            <p:spPr>
              <a:xfrm>
                <a:off x="2133600" y="3429000"/>
                <a:ext cx="609599" cy="38100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2514600" y="3542880"/>
                <a:ext cx="152399" cy="114720"/>
              </a:xfrm>
              <a:prstGeom prst="ellipse">
                <a:avLst/>
              </a:prstGeom>
              <a:solidFill>
                <a:srgbClr val="632423"/>
              </a:solidFill>
              <a:ln w="25400" cap="flat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7691936" y="1321324"/>
              <a:ext cx="130837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Tumor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8074" y="3075840"/>
            <a:ext cx="8827867" cy="3164792"/>
            <a:chOff x="188074" y="3075840"/>
            <a:chExt cx="8827867" cy="3164792"/>
          </a:xfrm>
        </p:grpSpPr>
        <p:cxnSp>
          <p:nvCxnSpPr>
            <p:cNvPr id="86" name="Shape 347"/>
            <p:cNvCxnSpPr/>
            <p:nvPr/>
          </p:nvCxnSpPr>
          <p:spPr>
            <a:xfrm rot="10800000" flipH="1">
              <a:off x="3769936" y="4832640"/>
              <a:ext cx="1397331" cy="14282"/>
            </a:xfrm>
            <a:prstGeom prst="straightConnector1">
              <a:avLst/>
            </a:prstGeom>
            <a:noFill/>
            <a:ln w="73025" cap="flat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grpSp>
          <p:nvGrpSpPr>
            <p:cNvPr id="6" name="Group 5"/>
            <p:cNvGrpSpPr/>
            <p:nvPr/>
          </p:nvGrpSpPr>
          <p:grpSpPr>
            <a:xfrm>
              <a:off x="188074" y="3075840"/>
              <a:ext cx="8827867" cy="3164792"/>
              <a:chOff x="188074" y="3075840"/>
              <a:chExt cx="8827867" cy="3164792"/>
            </a:xfrm>
          </p:grpSpPr>
          <p:grpSp>
            <p:nvGrpSpPr>
              <p:cNvPr id="68" name="Shape 290"/>
              <p:cNvGrpSpPr/>
              <p:nvPr/>
            </p:nvGrpSpPr>
            <p:grpSpPr>
              <a:xfrm>
                <a:off x="472503" y="4649281"/>
                <a:ext cx="609599" cy="381000"/>
                <a:chOff x="2133600" y="3429000"/>
                <a:chExt cx="609599" cy="381000"/>
              </a:xfrm>
            </p:grpSpPr>
            <p:sp>
              <p:nvSpPr>
                <p:cNvPr id="69" name="Shape 291"/>
                <p:cNvSpPr/>
                <p:nvPr/>
              </p:nvSpPr>
              <p:spPr>
                <a:xfrm>
                  <a:off x="2133600" y="3429000"/>
                  <a:ext cx="609599" cy="381000"/>
                </a:xfrm>
                <a:prstGeom prst="ellipse">
                  <a:avLst/>
                </a:prstGeom>
                <a:solidFill>
                  <a:srgbClr val="C5D8F1"/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" name="Shape 292"/>
                <p:cNvSpPr/>
                <p:nvPr/>
              </p:nvSpPr>
              <p:spPr>
                <a:xfrm>
                  <a:off x="2514600" y="3542880"/>
                  <a:ext cx="152399" cy="114720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" name="Group 3"/>
              <p:cNvGrpSpPr/>
              <p:nvPr/>
            </p:nvGrpSpPr>
            <p:grpSpPr>
              <a:xfrm>
                <a:off x="2898516" y="4485699"/>
                <a:ext cx="761999" cy="708164"/>
                <a:chOff x="2898516" y="4485699"/>
                <a:chExt cx="761999" cy="708164"/>
              </a:xfrm>
            </p:grpSpPr>
            <p:grpSp>
              <p:nvGrpSpPr>
                <p:cNvPr id="72" name="Shape 294"/>
                <p:cNvGrpSpPr/>
                <p:nvPr/>
              </p:nvGrpSpPr>
              <p:grpSpPr>
                <a:xfrm>
                  <a:off x="2898516" y="4485699"/>
                  <a:ext cx="609599" cy="381000"/>
                  <a:chOff x="2133600" y="3429000"/>
                  <a:chExt cx="609599" cy="381000"/>
                </a:xfrm>
              </p:grpSpPr>
              <p:sp>
                <p:nvSpPr>
                  <p:cNvPr id="76" name="Shape 295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7" name="Shape 296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solidFill>
                    <a:srgbClr val="205867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4" name="Shape 298"/>
                <p:cNvSpPr/>
                <p:nvPr/>
              </p:nvSpPr>
              <p:spPr>
                <a:xfrm>
                  <a:off x="3050916" y="4812863"/>
                  <a:ext cx="609599" cy="38100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" name="Shape 299"/>
                <p:cNvSpPr/>
                <p:nvPr/>
              </p:nvSpPr>
              <p:spPr>
                <a:xfrm>
                  <a:off x="3431916" y="4926743"/>
                  <a:ext cx="152399" cy="11472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 w="25400" cap="flat">
                  <a:solidFill>
                    <a:srgbClr val="66006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78" name="Shape 339"/>
              <p:cNvCxnSpPr/>
              <p:nvPr/>
            </p:nvCxnSpPr>
            <p:spPr>
              <a:xfrm rot="10800000" flipH="1">
                <a:off x="1307966" y="4825734"/>
                <a:ext cx="1594853" cy="28093"/>
              </a:xfrm>
              <a:prstGeom prst="straightConnector1">
                <a:avLst/>
              </a:prstGeom>
              <a:noFill/>
              <a:ln w="730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80" name="Shape 341"/>
              <p:cNvGrpSpPr/>
              <p:nvPr/>
            </p:nvGrpSpPr>
            <p:grpSpPr>
              <a:xfrm>
                <a:off x="5123350" y="4485699"/>
                <a:ext cx="609599" cy="381000"/>
                <a:chOff x="2133600" y="3429000"/>
                <a:chExt cx="609599" cy="381000"/>
              </a:xfrm>
            </p:grpSpPr>
            <p:sp>
              <p:nvSpPr>
                <p:cNvPr id="84" name="Shape 342"/>
                <p:cNvSpPr/>
                <p:nvPr/>
              </p:nvSpPr>
              <p:spPr>
                <a:xfrm>
                  <a:off x="2133600" y="3429000"/>
                  <a:ext cx="609599" cy="381000"/>
                </a:xfrm>
                <a:prstGeom prst="ellipse">
                  <a:avLst/>
                </a:prstGeom>
                <a:solidFill>
                  <a:srgbClr val="C3E432"/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Shape 343"/>
                <p:cNvSpPr/>
                <p:nvPr/>
              </p:nvSpPr>
              <p:spPr>
                <a:xfrm>
                  <a:off x="2514600" y="3542880"/>
                  <a:ext cx="152399" cy="114720"/>
                </a:xfrm>
                <a:prstGeom prst="ellipse">
                  <a:avLst/>
                </a:prstGeom>
                <a:solidFill>
                  <a:srgbClr val="000090"/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1" name="Shape 344"/>
              <p:cNvGrpSpPr/>
              <p:nvPr/>
            </p:nvGrpSpPr>
            <p:grpSpPr>
              <a:xfrm>
                <a:off x="5275750" y="4812863"/>
                <a:ext cx="609599" cy="381000"/>
                <a:chOff x="2133600" y="3429000"/>
                <a:chExt cx="609599" cy="381000"/>
              </a:xfrm>
              <a:solidFill>
                <a:schemeClr val="accent3"/>
              </a:solidFill>
            </p:grpSpPr>
            <p:sp>
              <p:nvSpPr>
                <p:cNvPr id="82" name="Shape 345"/>
                <p:cNvSpPr/>
                <p:nvPr/>
              </p:nvSpPr>
              <p:spPr>
                <a:xfrm>
                  <a:off x="2133600" y="3429000"/>
                  <a:ext cx="609599" cy="381000"/>
                </a:xfrm>
                <a:prstGeom prst="ellipse">
                  <a:avLst/>
                </a:prstGeom>
                <a:grpFill/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" name="Shape 346"/>
                <p:cNvSpPr/>
                <p:nvPr/>
              </p:nvSpPr>
              <p:spPr>
                <a:xfrm>
                  <a:off x="2514600" y="3542880"/>
                  <a:ext cx="152399" cy="114720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 w="25400" cap="flat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87" name="Shape 348"/>
              <p:cNvCxnSpPr/>
              <p:nvPr/>
            </p:nvCxnSpPr>
            <p:spPr>
              <a:xfrm flipV="1">
                <a:off x="5885349" y="4340452"/>
                <a:ext cx="878521" cy="422709"/>
              </a:xfrm>
              <a:prstGeom prst="straightConnector1">
                <a:avLst/>
              </a:prstGeom>
              <a:noFill/>
              <a:ln w="730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sp>
            <p:nvSpPr>
              <p:cNvPr id="88" name="TextBox 87"/>
              <p:cNvSpPr txBox="1"/>
              <p:nvPr/>
            </p:nvSpPr>
            <p:spPr>
              <a:xfrm>
                <a:off x="188074" y="5286525"/>
                <a:ext cx="127222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+mn-lt"/>
                  </a:rPr>
                  <a:t>Normal</a:t>
                </a:r>
              </a:p>
              <a:p>
                <a:r>
                  <a:rPr lang="en-US" sz="2800" dirty="0" smtClean="0">
                    <a:latin typeface="+mn-lt"/>
                  </a:rPr>
                  <a:t>cell</a:t>
                </a:r>
                <a:endParaRPr lang="en-US" sz="2800" dirty="0">
                  <a:latin typeface="+mn-lt"/>
                </a:endParaRP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6867103" y="3721174"/>
                <a:ext cx="2088658" cy="1127264"/>
                <a:chOff x="6867103" y="3721174"/>
                <a:chExt cx="2088658" cy="1127264"/>
              </a:xfrm>
            </p:grpSpPr>
            <p:grpSp>
              <p:nvGrpSpPr>
                <p:cNvPr id="90" name="Shape 300"/>
                <p:cNvGrpSpPr/>
                <p:nvPr/>
              </p:nvGrpSpPr>
              <p:grpSpPr>
                <a:xfrm>
                  <a:off x="7660362" y="4195770"/>
                  <a:ext cx="609599" cy="381000"/>
                  <a:chOff x="2133600" y="3429000"/>
                  <a:chExt cx="609599" cy="381000"/>
                </a:xfrm>
              </p:grpSpPr>
              <p:sp>
                <p:nvSpPr>
                  <p:cNvPr id="128" name="Shape 301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9" name="Shape 302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solidFill>
                    <a:srgbClr val="632423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1" name="Shape 303"/>
                <p:cNvGrpSpPr/>
                <p:nvPr/>
              </p:nvGrpSpPr>
              <p:grpSpPr>
                <a:xfrm>
                  <a:off x="6867103" y="4140694"/>
                  <a:ext cx="609599" cy="381000"/>
                  <a:chOff x="2133600" y="3429000"/>
                  <a:chExt cx="609599" cy="381000"/>
                </a:xfrm>
                <a:solidFill>
                  <a:srgbClr val="800080"/>
                </a:solidFill>
              </p:grpSpPr>
              <p:sp>
                <p:nvSpPr>
                  <p:cNvPr id="126" name="Shape 304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7" name="Shape 305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2" name="Shape 306"/>
                <p:cNvGrpSpPr/>
                <p:nvPr/>
              </p:nvGrpSpPr>
              <p:grpSpPr>
                <a:xfrm>
                  <a:off x="7019503" y="4293094"/>
                  <a:ext cx="609599" cy="381000"/>
                  <a:chOff x="2133600" y="3429000"/>
                  <a:chExt cx="609599" cy="381000"/>
                </a:xfrm>
              </p:grpSpPr>
              <p:sp>
                <p:nvSpPr>
                  <p:cNvPr id="124" name="Shape 307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5" name="Shape 308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solidFill>
                    <a:srgbClr val="632423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3" name="Shape 309"/>
                <p:cNvGrpSpPr/>
                <p:nvPr/>
              </p:nvGrpSpPr>
              <p:grpSpPr>
                <a:xfrm>
                  <a:off x="7171903" y="4467438"/>
                  <a:ext cx="609599" cy="381000"/>
                  <a:chOff x="2133600" y="3429000"/>
                  <a:chExt cx="609599" cy="381000"/>
                </a:xfrm>
                <a:solidFill>
                  <a:srgbClr val="800080"/>
                </a:solidFill>
              </p:grpSpPr>
              <p:sp>
                <p:nvSpPr>
                  <p:cNvPr id="122" name="Shape 310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3" name="Shape 311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4" name="Shape 312"/>
                <p:cNvGrpSpPr/>
                <p:nvPr/>
              </p:nvGrpSpPr>
              <p:grpSpPr>
                <a:xfrm>
                  <a:off x="7248103" y="3988294"/>
                  <a:ext cx="609599" cy="381000"/>
                  <a:chOff x="2133600" y="3429000"/>
                  <a:chExt cx="609599" cy="381000"/>
                </a:xfrm>
              </p:grpSpPr>
              <p:sp>
                <p:nvSpPr>
                  <p:cNvPr id="120" name="Shape 313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1" name="Shape 314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solidFill>
                    <a:srgbClr val="632423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5" name="Shape 315"/>
                <p:cNvGrpSpPr/>
                <p:nvPr/>
              </p:nvGrpSpPr>
              <p:grpSpPr>
                <a:xfrm>
                  <a:off x="7736562" y="3989894"/>
                  <a:ext cx="609599" cy="381000"/>
                  <a:chOff x="2133600" y="3429000"/>
                  <a:chExt cx="609599" cy="381000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118" name="Shape 316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9" name="Shape 317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6" name="Shape 318"/>
                <p:cNvGrpSpPr/>
                <p:nvPr/>
              </p:nvGrpSpPr>
              <p:grpSpPr>
                <a:xfrm>
                  <a:off x="7203162" y="3835894"/>
                  <a:ext cx="609599" cy="381000"/>
                  <a:chOff x="2133600" y="3429000"/>
                  <a:chExt cx="609599" cy="381000"/>
                </a:xfrm>
                <a:solidFill>
                  <a:srgbClr val="FF66FF"/>
                </a:solidFill>
              </p:grpSpPr>
              <p:sp>
                <p:nvSpPr>
                  <p:cNvPr id="116" name="Shape 319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7" name="Shape 320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7" name="Shape 321"/>
                <p:cNvGrpSpPr/>
                <p:nvPr/>
              </p:nvGrpSpPr>
              <p:grpSpPr>
                <a:xfrm>
                  <a:off x="7639855" y="3737633"/>
                  <a:ext cx="609599" cy="381000"/>
                  <a:chOff x="2133600" y="3429000"/>
                  <a:chExt cx="609599" cy="381000"/>
                </a:xfrm>
                <a:solidFill>
                  <a:srgbClr val="FF00FF"/>
                </a:solidFill>
              </p:grpSpPr>
              <p:sp>
                <p:nvSpPr>
                  <p:cNvPr id="114" name="Shape 322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5" name="Shape 323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8" name="Shape 324"/>
                <p:cNvGrpSpPr/>
                <p:nvPr/>
              </p:nvGrpSpPr>
              <p:grpSpPr>
                <a:xfrm>
                  <a:off x="8126648" y="4234291"/>
                  <a:ext cx="609599" cy="381000"/>
                  <a:chOff x="2133600" y="3429000"/>
                  <a:chExt cx="609599" cy="381000"/>
                </a:xfrm>
              </p:grpSpPr>
              <p:sp>
                <p:nvSpPr>
                  <p:cNvPr id="112" name="Shape 325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3" name="Shape 326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solidFill>
                    <a:srgbClr val="632423"/>
                  </a:solidFill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9" name="Shape 327"/>
                <p:cNvGrpSpPr/>
                <p:nvPr/>
              </p:nvGrpSpPr>
              <p:grpSpPr>
                <a:xfrm>
                  <a:off x="8126648" y="3721174"/>
                  <a:ext cx="609599" cy="381000"/>
                  <a:chOff x="2133600" y="3429000"/>
                  <a:chExt cx="609599" cy="381000"/>
                </a:xfrm>
                <a:solidFill>
                  <a:schemeClr val="accent2">
                    <a:lumMod val="60000"/>
                    <a:lumOff val="40000"/>
                  </a:schemeClr>
                </a:solidFill>
              </p:grpSpPr>
              <p:sp>
                <p:nvSpPr>
                  <p:cNvPr id="110" name="Shape 328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1" name="Shape 329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00" name="Shape 330"/>
                <p:cNvGrpSpPr/>
                <p:nvPr/>
              </p:nvGrpSpPr>
              <p:grpSpPr>
                <a:xfrm>
                  <a:off x="8346162" y="3989894"/>
                  <a:ext cx="609599" cy="381000"/>
                  <a:chOff x="2133600" y="3429000"/>
                  <a:chExt cx="609599" cy="381000"/>
                </a:xfrm>
                <a:solidFill>
                  <a:schemeClr val="accent6">
                    <a:lumMod val="75000"/>
                  </a:schemeClr>
                </a:solidFill>
              </p:grpSpPr>
              <p:sp>
                <p:nvSpPr>
                  <p:cNvPr id="108" name="Shape 331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9" name="Shape 332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01" name="Shape 333"/>
                <p:cNvGrpSpPr/>
                <p:nvPr/>
              </p:nvGrpSpPr>
              <p:grpSpPr>
                <a:xfrm>
                  <a:off x="7232784" y="4299898"/>
                  <a:ext cx="609599" cy="381000"/>
                  <a:chOff x="2133600" y="3429000"/>
                  <a:chExt cx="609599" cy="381000"/>
                </a:xfrm>
                <a:solidFill>
                  <a:srgbClr val="FF6666"/>
                </a:solidFill>
              </p:grpSpPr>
              <p:sp>
                <p:nvSpPr>
                  <p:cNvPr id="106" name="Shape 334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7" name="Shape 335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02" name="Shape 336"/>
                <p:cNvGrpSpPr/>
                <p:nvPr/>
              </p:nvGrpSpPr>
              <p:grpSpPr>
                <a:xfrm>
                  <a:off x="7584162" y="4462891"/>
                  <a:ext cx="609599" cy="381000"/>
                  <a:chOff x="2133600" y="3429000"/>
                  <a:chExt cx="609599" cy="381000"/>
                </a:xfrm>
                <a:solidFill>
                  <a:schemeClr val="accent4">
                    <a:lumMod val="40000"/>
                    <a:lumOff val="60000"/>
                  </a:schemeClr>
                </a:solidFill>
              </p:grpSpPr>
              <p:sp>
                <p:nvSpPr>
                  <p:cNvPr id="104" name="Shape 337"/>
                  <p:cNvSpPr/>
                  <p:nvPr/>
                </p:nvSpPr>
                <p:spPr>
                  <a:xfrm>
                    <a:off x="2133600" y="3429000"/>
                    <a:ext cx="609599" cy="38100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5" name="Shape 338"/>
                  <p:cNvSpPr/>
                  <p:nvPr/>
                </p:nvSpPr>
                <p:spPr>
                  <a:xfrm>
                    <a:off x="2514600" y="3542880"/>
                    <a:ext cx="152399" cy="114720"/>
                  </a:xfrm>
                  <a:prstGeom prst="ellipse">
                    <a:avLst/>
                  </a:prstGeom>
                  <a:grpFill/>
                  <a:ln w="25400" cap="flat">
                    <a:solidFill>
                      <a:srgbClr val="395E8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sp>
            <p:nvSpPr>
              <p:cNvPr id="103" name="TextBox 102"/>
              <p:cNvSpPr txBox="1"/>
              <p:nvPr/>
            </p:nvSpPr>
            <p:spPr>
              <a:xfrm>
                <a:off x="7707570" y="3075840"/>
                <a:ext cx="1308371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+mn-lt"/>
                  </a:rPr>
                  <a:t>Tumor</a:t>
                </a:r>
                <a:endParaRPr lang="en-US" sz="3200" dirty="0">
                  <a:latin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8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" name="Shape 355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1843240" y="1291079"/>
            <a:ext cx="5513631" cy="4622708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2291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An evolving view of tumors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1551601" y="1999639"/>
            <a:ext cx="32730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551601" y="2587451"/>
            <a:ext cx="32730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551601" y="3208235"/>
            <a:ext cx="32730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7356871" y="2199693"/>
            <a:ext cx="32730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7356871" y="2787507"/>
            <a:ext cx="32730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356871" y="3408291"/>
            <a:ext cx="32730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324875" y="1399167"/>
            <a:ext cx="201973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Epithelial cells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924562" y="5803664"/>
            <a:ext cx="3377848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Monoclonal tumor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4887128" y="5803664"/>
            <a:ext cx="3091111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Polyclonal tumor</a:t>
            </a:r>
          </a:p>
        </p:txBody>
      </p:sp>
    </p:spTree>
    <p:extLst>
      <p:ext uri="{BB962C8B-B14F-4D97-AF65-F5344CB8AC3E}">
        <p14:creationId xmlns:p14="http://schemas.microsoft.com/office/powerpoint/2010/main" val="174808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2291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Tumors are heterogeneous!</a:t>
            </a:r>
            <a:br>
              <a:rPr lang="en-US" sz="3600" b="1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endParaRPr lang="en-US" sz="3600" b="1" i="0" u="none" strike="noStrike" cap="none" baseline="0" dirty="0">
              <a:solidFill>
                <a:srgbClr val="FF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567335"/>
            <a:ext cx="8322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Each tumor cell has multiple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different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mutations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+mj-lt"/>
              </a:rPr>
              <a:t>Tumor cells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compete with each other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+mj-lt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urvival of the fittest!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784" y="1899993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2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5921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Activity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291123" y="2640135"/>
            <a:ext cx="8109365" cy="1349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32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Treating a tumor with chemotherapy.</a:t>
            </a:r>
            <a:endParaRPr lang="en-US" sz="32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928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 template.thmx</Template>
  <TotalTime>24780</TotalTime>
  <Words>343</Words>
  <Application>Microsoft Macintosh PowerPoint</Application>
  <PresentationFormat>On-screen Show (4:3)</PresentationFormat>
  <Paragraphs>94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MD template</vt:lpstr>
      <vt:lpstr>PowerPoint Presentation</vt:lpstr>
      <vt:lpstr>Do Now</vt:lpstr>
      <vt:lpstr>Do Now</vt:lpstr>
      <vt:lpstr>Three driver mutations needed for transformation</vt:lpstr>
      <vt:lpstr>Carcinogens increase mutation frequency</vt:lpstr>
      <vt:lpstr>Do you think this is an accurate picture? </vt:lpstr>
      <vt:lpstr>An evolving view of tumors</vt:lpstr>
      <vt:lpstr>Tumors are heterogeneous! </vt:lpstr>
      <vt:lpstr>Activity</vt:lpstr>
      <vt:lpstr>Wrap Up: Arrange tumors in a time line</vt:lpstr>
      <vt:lpstr>Tumor mutations</vt:lpstr>
      <vt:lpstr>What will happen next?</vt:lpstr>
      <vt:lpstr>Wrap Up: Polyclonal tumors are harder to treat</vt:lpstr>
      <vt:lpstr>Chemotherapies select for new bad guys!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berri jacque</dc:creator>
  <cp:lastModifiedBy>Jane Newbold</cp:lastModifiedBy>
  <cp:revision>375</cp:revision>
  <cp:lastPrinted>2010-11-09T17:54:24Z</cp:lastPrinted>
  <dcterms:created xsi:type="dcterms:W3CDTF">2012-01-20T17:36:20Z</dcterms:created>
  <dcterms:modified xsi:type="dcterms:W3CDTF">2016-04-29T20:10:04Z</dcterms:modified>
</cp:coreProperties>
</file>